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15" r:id="rId6"/>
    <p:sldId id="316" r:id="rId7"/>
    <p:sldId id="258" r:id="rId8"/>
    <p:sldId id="294" r:id="rId9"/>
    <p:sldId id="295" r:id="rId10"/>
    <p:sldId id="317" r:id="rId11"/>
    <p:sldId id="313" r:id="rId12"/>
    <p:sldId id="319" r:id="rId13"/>
    <p:sldId id="299" r:id="rId14"/>
    <p:sldId id="301" r:id="rId15"/>
    <p:sldId id="276" r:id="rId16"/>
    <p:sldId id="309" r:id="rId17"/>
    <p:sldId id="312" r:id="rId18"/>
    <p:sldId id="314" r:id="rId19"/>
    <p:sldId id="292" r:id="rId20"/>
    <p:sldId id="300" r:id="rId21"/>
    <p:sldId id="302" r:id="rId22"/>
    <p:sldId id="303" r:id="rId23"/>
    <p:sldId id="281" r:id="rId24"/>
    <p:sldId id="307" r:id="rId25"/>
    <p:sldId id="308" r:id="rId26"/>
    <p:sldId id="323" r:id="rId27"/>
    <p:sldId id="321" r:id="rId28"/>
    <p:sldId id="322" r:id="rId29"/>
    <p:sldId id="288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wona Zdralewicz" initials="I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0D34B3-122D-48E7-8A96-23DB9D6AA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6FBF45E-97B8-4E01-A6AF-18D94F81B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304BC25-07F6-429A-B03C-BABBDFCF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81B593-4DC9-43EA-BCBC-D5F5F6CC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F68045-847A-476A-9706-5BCDBDD3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25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613CAB-B235-43A7-90A7-FF010D13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D4D325E-1AD9-4070-AC51-B0E902A24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F49623-6F1B-4FB6-B668-7B539F5CC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7E7B48-29A5-44D6-9B12-AA075365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86E389-84A4-40E9-8D20-807F73F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8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60D651D-31D4-4C3D-8449-3739342C4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377E31E-3CDB-4417-9137-777A14303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77A8A2-A98F-4243-89C7-6015F267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671955-A79C-4270-9F38-70AA52EB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60C237-7DC0-440C-96D1-8AFA8E64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19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D29CA4-4BCA-4E44-A606-AA2506F9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2ADD14-5C2A-40A0-B1EE-A0582D486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681293E-593C-4C72-8254-0B5E09E1C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8B4B2BC-7A5D-45A9-9115-5CAF88FA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93D784-9703-4E8C-BCB6-A502E4C5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11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416F0C-424A-4B25-8B84-87B8F250B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35AB361-4C09-47A0-B6B7-54B4F0991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D75D22-8D00-4C92-BA84-043F6FAB7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4291E4-09A9-4B8D-9ECE-486517DF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55F1D9-7CDF-400A-A4F7-8F4C0C1C7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35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0ADDB-FA6B-4F08-B24C-91460B25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EA1803-89A4-4304-9A0A-E68EEE8C6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0C8605F-89BB-4AB2-B46F-D152A6224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086F7B2-D7E2-452E-9910-EA5352FA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999195-14AA-45BE-81FA-3DB08C60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A748170-2FEB-4578-BD88-B1C3F13B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75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3720F8-1EC0-48B2-9640-0ADF6536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6FB19F-5539-4435-96E1-368AD9DAB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739C8A4-D3B0-4DF8-840A-7A58BB3A0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CCF6ABD-66D1-4EC8-9F02-2D25A7591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7398E84-1984-4343-9E8B-BE44FE8B5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16A8874-1BC0-4C33-885F-9C766B41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042E1A2-E020-4A2F-880F-56FF4E397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902BF28-584D-441B-B2C8-D8CABDFD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20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1725E2-BBD7-47EB-B4DB-DFF18A5C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4D47051-A652-445B-A08A-75FC504A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813FB1A-182B-49D2-A3DE-AEBA1A41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4615082-1441-4CC7-A726-7F7B82B68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33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B0C8020-124C-4570-8E96-AD84CF64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FB4DBC8-2296-4B7B-8343-2DD4DA96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AEAE3E-2F2A-4521-8CFC-CECB3F1D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055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A67AC1-EEF6-45D2-B4C5-5C0BE0A8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F80E31-A268-486F-948C-D5CD1766B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B8D882F-6467-42AE-909A-27F0D9C16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5B897B-88CE-4FA0-BBCB-387B8840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B5C375D-D225-485D-8F3D-1EF47ACE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1B12813-F8EE-4431-9967-1F705950A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8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059F52-4F3F-4A2D-88C0-E923E8E8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119CC4D-EBD6-4141-A171-8CECE682FE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F07FC92-F43A-4FD5-BB98-7D664C595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2053FE2-D6BE-417D-AD9D-B353E0C72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9FF652A-E62D-491A-A520-C1392DF34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11F5D59-A479-4B39-AEA1-6C76C879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43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A8BDF01-088D-412E-ADF9-5B90FD4DE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6B7C2AC-1616-43A7-A1AC-A6E967DC4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91BA19-8D78-445C-9DFC-5B1CF741D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5201E-F970-4F14-BBC1-BD52CEDC3E90}" type="datetimeFigureOut">
              <a:rPr lang="en-GB" smtClean="0"/>
              <a:t>12/09/2022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88C05B-F604-4D41-9985-13227604D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C45C12-0C38-4B69-BA27-D44D50B89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848A8-405E-434C-9359-A8C134D1B7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58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4.png"/><Relationship Id="rId7" Type="http://schemas.openxmlformats.org/officeDocument/2006/relationships/image" Target="../media/image4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4668A20D-AD06-4210-9841-4A5B6EF10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5349875"/>
            <a:ext cx="12192000" cy="1511938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638355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638356"/>
            <a:ext cx="3019693" cy="829836"/>
          </a:xfrm>
          <a:prstGeom prst="rect">
            <a:avLst/>
          </a:prstGeom>
        </p:spPr>
      </p:pic>
      <p:sp>
        <p:nvSpPr>
          <p:cNvPr id="7" name="Podtytuł 2"/>
          <p:cNvSpPr txBox="1">
            <a:spLocks/>
          </p:cNvSpPr>
          <p:nvPr/>
        </p:nvSpPr>
        <p:spPr>
          <a:xfrm>
            <a:off x="1524000" y="216623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800" b="1" dirty="0">
              <a:solidFill>
                <a:srgbClr val="00B050"/>
              </a:solidFill>
            </a:endParaRPr>
          </a:p>
          <a:p>
            <a:r>
              <a:rPr lang="pl-PL" sz="3600" b="1" dirty="0">
                <a:solidFill>
                  <a:srgbClr val="002060"/>
                </a:solidFill>
              </a:rPr>
              <a:t>Zmiany klimatu obecne i prognozowane na terenie transgranicznym Dolnego Śląska i Saksonii </a:t>
            </a:r>
            <a:endParaRPr lang="pl-PL" dirty="0"/>
          </a:p>
        </p:txBody>
      </p:sp>
      <p:sp>
        <p:nvSpPr>
          <p:cNvPr id="8" name="Podtytuł 2"/>
          <p:cNvSpPr txBox="1">
            <a:spLocks/>
          </p:cNvSpPr>
          <p:nvPr/>
        </p:nvSpPr>
        <p:spPr>
          <a:xfrm>
            <a:off x="2309611" y="4221570"/>
            <a:ext cx="9144000" cy="11222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/>
              <a:t>Zgorzelec, 22.09.2022</a:t>
            </a:r>
          </a:p>
          <a:p>
            <a:r>
              <a:rPr lang="pl-PL" sz="1400" b="1" dirty="0"/>
              <a:t>Bartłomiej Miszuk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9" name="Obraz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8783391" y="638356"/>
            <a:ext cx="3289747" cy="1033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51" y="5514064"/>
            <a:ext cx="1183560" cy="11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32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507" y="1285442"/>
            <a:ext cx="9144000" cy="447358"/>
          </a:xfrm>
        </p:spPr>
        <p:txBody>
          <a:bodyPr>
            <a:noAutofit/>
          </a:bodyPr>
          <a:lstStyle/>
          <a:p>
            <a:r>
              <a:rPr lang="pl-PL" sz="1600" dirty="0"/>
              <a:t>Zmiana warunków termicznych w latach 1971-2010 w poszczególnych porach roku w regionie wsparcia projektu KLAPS</a:t>
            </a:r>
          </a:p>
        </p:txBody>
      </p:sp>
      <p:pic>
        <p:nvPicPr>
          <p:cNvPr id="9" name="Grafik 38">
            <a:extLst>
              <a:ext uri="{FF2B5EF4-FFF2-40B4-BE49-F238E27FC236}">
                <a16:creationId xmlns:a16="http://schemas.microsoft.com/office/drawing/2014/main" id="{439F8C18-35ED-4C6D-B124-773DB2DA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8" y="2657057"/>
            <a:ext cx="2377853" cy="237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37">
            <a:extLst>
              <a:ext uri="{FF2B5EF4-FFF2-40B4-BE49-F238E27FC236}">
                <a16:creationId xmlns:a16="http://schemas.microsoft.com/office/drawing/2014/main" id="{78081111-5140-4634-9ACA-EA47B0B3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54" y="2680875"/>
            <a:ext cx="2377853" cy="237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36">
            <a:extLst>
              <a:ext uri="{FF2B5EF4-FFF2-40B4-BE49-F238E27FC236}">
                <a16:creationId xmlns:a16="http://schemas.microsoft.com/office/drawing/2014/main" id="{A0AFCEC6-981D-485A-BF2D-1EEEAD093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690" y="2668729"/>
            <a:ext cx="2535911" cy="253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35">
            <a:extLst>
              <a:ext uri="{FF2B5EF4-FFF2-40B4-BE49-F238E27FC236}">
                <a16:creationId xmlns:a16="http://schemas.microsoft.com/office/drawing/2014/main" id="{C703DD40-8AC2-4604-98D4-539386B7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784" y="2680875"/>
            <a:ext cx="2626232" cy="262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FDA6548-5B00-447D-B585-9A0CC1AF3C3B}"/>
              </a:ext>
            </a:extLst>
          </p:cNvPr>
          <p:cNvSpPr txBox="1"/>
          <p:nvPr/>
        </p:nvSpPr>
        <p:spPr>
          <a:xfrm>
            <a:off x="1488254" y="5581509"/>
            <a:ext cx="90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wiosna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E230CC3-8574-48B0-8C9F-6441A385E1FE}"/>
              </a:ext>
            </a:extLst>
          </p:cNvPr>
          <p:cNvSpPr txBox="1"/>
          <p:nvPr/>
        </p:nvSpPr>
        <p:spPr>
          <a:xfrm>
            <a:off x="7124692" y="5542066"/>
            <a:ext cx="90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/>
              <a:t>jesień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B13CC0E-B388-448B-8491-D771C87A5A47}"/>
              </a:ext>
            </a:extLst>
          </p:cNvPr>
          <p:cNvSpPr txBox="1"/>
          <p:nvPr/>
        </p:nvSpPr>
        <p:spPr>
          <a:xfrm>
            <a:off x="4426249" y="5581509"/>
            <a:ext cx="90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lado</a:t>
            </a:r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41BB7CA-C878-449F-835A-72BE347B090A}"/>
              </a:ext>
            </a:extLst>
          </p:cNvPr>
          <p:cNvSpPr txBox="1"/>
          <p:nvPr/>
        </p:nvSpPr>
        <p:spPr>
          <a:xfrm>
            <a:off x="10410528" y="5581509"/>
            <a:ext cx="90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zima</a:t>
            </a:r>
          </a:p>
        </p:txBody>
      </p:sp>
    </p:spTree>
    <p:extLst>
      <p:ext uri="{BB962C8B-B14F-4D97-AF65-F5344CB8AC3E}">
        <p14:creationId xmlns:p14="http://schemas.microsoft.com/office/powerpoint/2010/main" val="3627141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846" y="968448"/>
            <a:ext cx="9144000" cy="447358"/>
          </a:xfrm>
        </p:spPr>
        <p:txBody>
          <a:bodyPr>
            <a:noAutofit/>
          </a:bodyPr>
          <a:lstStyle/>
          <a:p>
            <a:r>
              <a:rPr lang="pl-PL" sz="1600"/>
              <a:t>Zmiana częsdości </a:t>
            </a:r>
            <a:r>
              <a:rPr lang="pl-PL" sz="1600" dirty="0"/>
              <a:t>występowania fal gorąca i zimna w latach 1971-2010 w poszczególnych porach roku w regionie wsparcia projektu KLAPS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D9FC78D-0127-4077-8096-8A7E687DB101}"/>
              </a:ext>
            </a:extLst>
          </p:cNvPr>
          <p:cNvSpPr txBox="1"/>
          <p:nvPr/>
        </p:nvSpPr>
        <p:spPr>
          <a:xfrm>
            <a:off x="1678069" y="1808832"/>
            <a:ext cx="3705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Fale gorąca</a:t>
            </a:r>
          </a:p>
        </p:txBody>
      </p:sp>
      <p:pic>
        <p:nvPicPr>
          <p:cNvPr id="10" name="Grafik 16">
            <a:extLst>
              <a:ext uri="{FF2B5EF4-FFF2-40B4-BE49-F238E27FC236}">
                <a16:creationId xmlns:a16="http://schemas.microsoft.com/office/drawing/2014/main" id="{1C2DF0B4-FE9F-4290-A945-6D182734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69" y="2257114"/>
            <a:ext cx="3705991" cy="370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5">
            <a:extLst>
              <a:ext uri="{FF2B5EF4-FFF2-40B4-BE49-F238E27FC236}">
                <a16:creationId xmlns:a16="http://schemas.microsoft.com/office/drawing/2014/main" id="{517AC766-988F-46F2-9463-1CE42FEF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957" y="2264427"/>
            <a:ext cx="3705991" cy="370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C24A40D-3266-478A-92F9-72B636B33607}"/>
              </a:ext>
            </a:extLst>
          </p:cNvPr>
          <p:cNvSpPr txBox="1"/>
          <p:nvPr/>
        </p:nvSpPr>
        <p:spPr>
          <a:xfrm>
            <a:off x="5638509" y="1825733"/>
            <a:ext cx="3705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Fale zimna</a:t>
            </a:r>
          </a:p>
        </p:txBody>
      </p:sp>
    </p:spTree>
    <p:extLst>
      <p:ext uri="{BB962C8B-B14F-4D97-AF65-F5344CB8AC3E}">
        <p14:creationId xmlns:p14="http://schemas.microsoft.com/office/powerpoint/2010/main" val="2393792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27F19BCB-DEC8-486F-88E1-0BAEB5942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097" y="932502"/>
            <a:ext cx="9144000" cy="447358"/>
          </a:xfrm>
        </p:spPr>
        <p:txBody>
          <a:bodyPr>
            <a:normAutofit/>
          </a:bodyPr>
          <a:lstStyle/>
          <a:p>
            <a:r>
              <a:rPr lang="pl-PL" sz="1800" dirty="0"/>
              <a:t>Zmiany rocznej liczby dni upalnych (</a:t>
            </a:r>
            <a:r>
              <a:rPr lang="pl-PL" sz="1800" dirty="0" err="1"/>
              <a:t>T</a:t>
            </a:r>
            <a:r>
              <a:rPr lang="pl-PL" sz="1800" baseline="-25000" dirty="0" err="1"/>
              <a:t>max</a:t>
            </a:r>
            <a:r>
              <a:rPr lang="pl-PL" sz="1800" dirty="0"/>
              <a:t>&gt;30</a:t>
            </a:r>
            <a:r>
              <a:rPr lang="pl-PL" sz="1800" baseline="30000" dirty="0"/>
              <a:t>o</a:t>
            </a:r>
            <a:r>
              <a:rPr lang="pl-PL" sz="1800" dirty="0"/>
              <a:t>C) w latach 1971-2019</a:t>
            </a:r>
            <a:endParaRPr lang="en-GB" sz="1800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524A174-6131-49F0-87AE-6EAD614BC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651" y="1423654"/>
            <a:ext cx="4126130" cy="248006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87F3D1B-97D1-42E7-B69B-903267294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651" y="4019145"/>
            <a:ext cx="4126130" cy="248006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4F74FCA-9B5C-4BB3-B619-B3FC43651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4219" y="4019145"/>
            <a:ext cx="4126130" cy="248006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AF0C7AA-A95C-4A1F-BBEB-97BE4D3948F3}"/>
              </a:ext>
            </a:extLst>
          </p:cNvPr>
          <p:cNvSpPr txBox="1"/>
          <p:nvPr/>
        </p:nvSpPr>
        <p:spPr>
          <a:xfrm>
            <a:off x="555812" y="2312894"/>
            <a:ext cx="98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1 dzień/</a:t>
            </a:r>
          </a:p>
          <a:p>
            <a:pPr algn="ctr"/>
            <a:r>
              <a:rPr lang="pl-PL" dirty="0"/>
              <a:t>4 lata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04F1D04-E2BB-4A5E-946E-EBCF42514100}"/>
              </a:ext>
            </a:extLst>
          </p:cNvPr>
          <p:cNvSpPr txBox="1"/>
          <p:nvPr/>
        </p:nvSpPr>
        <p:spPr>
          <a:xfrm>
            <a:off x="435950" y="4600780"/>
            <a:ext cx="12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1 dzień/</a:t>
            </a:r>
          </a:p>
          <a:p>
            <a:pPr algn="ctr"/>
            <a:r>
              <a:rPr lang="pl-PL" dirty="0"/>
              <a:t>6 lat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53BA359-F3B8-4C73-9AA7-0CB036EEC0FC}"/>
              </a:ext>
            </a:extLst>
          </p:cNvPr>
          <p:cNvSpPr txBox="1"/>
          <p:nvPr/>
        </p:nvSpPr>
        <p:spPr>
          <a:xfrm>
            <a:off x="10610097" y="4612848"/>
            <a:ext cx="106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1 dzień/</a:t>
            </a:r>
          </a:p>
          <a:p>
            <a:pPr algn="ctr"/>
            <a:r>
              <a:rPr lang="pl-PL" dirty="0"/>
              <a:t>7 lat</a:t>
            </a:r>
          </a:p>
        </p:txBody>
      </p:sp>
      <p:sp>
        <p:nvSpPr>
          <p:cNvPr id="4" name="Strzałka: w górę 3">
            <a:extLst>
              <a:ext uri="{FF2B5EF4-FFF2-40B4-BE49-F238E27FC236}">
                <a16:creationId xmlns:a16="http://schemas.microsoft.com/office/drawing/2014/main" id="{4D606FB7-138E-406F-AF36-837293B28C17}"/>
              </a:ext>
            </a:extLst>
          </p:cNvPr>
          <p:cNvSpPr/>
          <p:nvPr/>
        </p:nvSpPr>
        <p:spPr>
          <a:xfrm>
            <a:off x="257136" y="2371164"/>
            <a:ext cx="256693" cy="52979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: w górę 17">
            <a:extLst>
              <a:ext uri="{FF2B5EF4-FFF2-40B4-BE49-F238E27FC236}">
                <a16:creationId xmlns:a16="http://schemas.microsoft.com/office/drawing/2014/main" id="{3ADCC9ED-D98E-467A-9D89-AE6475F55154}"/>
              </a:ext>
            </a:extLst>
          </p:cNvPr>
          <p:cNvSpPr/>
          <p:nvPr/>
        </p:nvSpPr>
        <p:spPr>
          <a:xfrm>
            <a:off x="257136" y="4592264"/>
            <a:ext cx="256693" cy="52979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: w górę 18">
            <a:extLst>
              <a:ext uri="{FF2B5EF4-FFF2-40B4-BE49-F238E27FC236}">
                <a16:creationId xmlns:a16="http://schemas.microsoft.com/office/drawing/2014/main" id="{3EBCEE1F-A683-4F8F-9E3A-E78A3A3EC360}"/>
              </a:ext>
            </a:extLst>
          </p:cNvPr>
          <p:cNvSpPr/>
          <p:nvPr/>
        </p:nvSpPr>
        <p:spPr>
          <a:xfrm>
            <a:off x="11546225" y="2312894"/>
            <a:ext cx="256693" cy="52979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: w górę 19">
            <a:extLst>
              <a:ext uri="{FF2B5EF4-FFF2-40B4-BE49-F238E27FC236}">
                <a16:creationId xmlns:a16="http://schemas.microsoft.com/office/drawing/2014/main" id="{C786DFC7-1F78-4722-B754-0D61FC81FEC2}"/>
              </a:ext>
            </a:extLst>
          </p:cNvPr>
          <p:cNvSpPr/>
          <p:nvPr/>
        </p:nvSpPr>
        <p:spPr>
          <a:xfrm>
            <a:off x="11590922" y="4678830"/>
            <a:ext cx="256693" cy="52979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351D1BB3-8F97-4BA0-9B4B-C66548E9D2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4219" y="1423654"/>
            <a:ext cx="4126130" cy="2480068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9BFB999-9EAD-4B48-81EC-550AF43F7E9A}"/>
              </a:ext>
            </a:extLst>
          </p:cNvPr>
          <p:cNvSpPr txBox="1"/>
          <p:nvPr/>
        </p:nvSpPr>
        <p:spPr>
          <a:xfrm>
            <a:off x="10424164" y="2312894"/>
            <a:ext cx="98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1 dzień/</a:t>
            </a:r>
          </a:p>
          <a:p>
            <a:pPr algn="ctr"/>
            <a:r>
              <a:rPr lang="pl-PL" dirty="0"/>
              <a:t>4 lata</a:t>
            </a:r>
          </a:p>
        </p:txBody>
      </p:sp>
    </p:spTree>
    <p:extLst>
      <p:ext uri="{BB962C8B-B14F-4D97-AF65-F5344CB8AC3E}">
        <p14:creationId xmlns:p14="http://schemas.microsoft.com/office/powerpoint/2010/main" val="2195744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592901" y="6184183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065" y="1253257"/>
            <a:ext cx="9144000" cy="447358"/>
          </a:xfrm>
        </p:spPr>
        <p:txBody>
          <a:bodyPr>
            <a:noAutofit/>
          </a:bodyPr>
          <a:lstStyle/>
          <a:p>
            <a:r>
              <a:rPr lang="pl-PL" sz="1600" dirty="0"/>
              <a:t>Przebieg sum opadów atmosferycznych w półroczu ciepłym (kwiecień-wrzesień) w latach 1971-2018 na stacjach Pilchowice, Jelenia Góra, Jakuszyce i Śnieżka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FBB6992-A485-4271-8ABD-F9380EA6D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441" y="1874488"/>
            <a:ext cx="3487220" cy="209604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EC4F893-3181-4BF5-9691-295BC1803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963" y="1874489"/>
            <a:ext cx="3487220" cy="209604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D9A125F-A27C-4745-970A-E1ECACED9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442" y="4147337"/>
            <a:ext cx="3487220" cy="209604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6B1F0FB-D116-466D-AC49-A4729FCF0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4963" y="4154959"/>
            <a:ext cx="3487220" cy="20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1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6383" y="908107"/>
            <a:ext cx="10363264" cy="571467"/>
          </a:xfrm>
        </p:spPr>
        <p:txBody>
          <a:bodyPr>
            <a:noAutofit/>
          </a:bodyPr>
          <a:lstStyle/>
          <a:p>
            <a:r>
              <a:rPr lang="pl-PL" sz="1800" dirty="0"/>
              <a:t>Zmiany sum opadów (RR), częstości dni z opadem o sumie dobowej co najmniej 10 mm (RR10), częstości dni bez opadu (R&lt;1) oraz 95 </a:t>
            </a:r>
            <a:r>
              <a:rPr lang="pl-PL" sz="1800" dirty="0" err="1"/>
              <a:t>percentyla</a:t>
            </a:r>
            <a:r>
              <a:rPr lang="pl-PL" sz="1800" dirty="0"/>
              <a:t> sum opadów w półroczu ciepłym okresu 1971-2020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702A554-7C58-1157-FE93-029A76FE82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26344"/>
              </p:ext>
            </p:extLst>
          </p:nvPr>
        </p:nvGraphicFramePr>
        <p:xfrm>
          <a:off x="544476" y="1563409"/>
          <a:ext cx="6483852" cy="4971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7547">
                  <a:extLst>
                    <a:ext uri="{9D8B030D-6E8A-4147-A177-3AD203B41FA5}">
                      <a16:colId xmlns:a16="http://schemas.microsoft.com/office/drawing/2014/main" val="3152294961"/>
                    </a:ext>
                  </a:extLst>
                </a:gridCol>
                <a:gridCol w="1305205">
                  <a:extLst>
                    <a:ext uri="{9D8B030D-6E8A-4147-A177-3AD203B41FA5}">
                      <a16:colId xmlns:a16="http://schemas.microsoft.com/office/drawing/2014/main" val="872027160"/>
                    </a:ext>
                  </a:extLst>
                </a:gridCol>
                <a:gridCol w="897775">
                  <a:extLst>
                    <a:ext uri="{9D8B030D-6E8A-4147-A177-3AD203B41FA5}">
                      <a16:colId xmlns:a16="http://schemas.microsoft.com/office/drawing/2014/main" val="261440940"/>
                    </a:ext>
                  </a:extLst>
                </a:gridCol>
                <a:gridCol w="897775">
                  <a:extLst>
                    <a:ext uri="{9D8B030D-6E8A-4147-A177-3AD203B41FA5}">
                      <a16:colId xmlns:a16="http://schemas.microsoft.com/office/drawing/2014/main" val="1210308004"/>
                    </a:ext>
                  </a:extLst>
                </a:gridCol>
                <a:gridCol w="897775">
                  <a:extLst>
                    <a:ext uri="{9D8B030D-6E8A-4147-A177-3AD203B41FA5}">
                      <a16:colId xmlns:a16="http://schemas.microsoft.com/office/drawing/2014/main" val="279925505"/>
                    </a:ext>
                  </a:extLst>
                </a:gridCol>
                <a:gridCol w="897775">
                  <a:extLst>
                    <a:ext uri="{9D8B030D-6E8A-4147-A177-3AD203B41FA5}">
                      <a16:colId xmlns:a16="http://schemas.microsoft.com/office/drawing/2014/main" val="4119937109"/>
                    </a:ext>
                  </a:extLst>
                </a:gridCol>
              </a:tblGrid>
              <a:tr h="4881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STACJA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Położenie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RR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[mm]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RR10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[</a:t>
                      </a:r>
                      <a:r>
                        <a:rPr lang="pl-PL" sz="1200" dirty="0" err="1">
                          <a:effectLst/>
                        </a:rPr>
                        <a:t>days</a:t>
                      </a:r>
                      <a:r>
                        <a:rPr lang="pl-PL" sz="1200" dirty="0">
                          <a:effectLst/>
                        </a:rPr>
                        <a:t>]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R&lt;1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[</a:t>
                      </a:r>
                      <a:r>
                        <a:rPr lang="pl-PL" sz="1200" dirty="0" err="1">
                          <a:effectLst/>
                        </a:rPr>
                        <a:t>days</a:t>
                      </a:r>
                      <a:r>
                        <a:rPr lang="pl-PL" sz="1200" dirty="0">
                          <a:effectLst/>
                        </a:rPr>
                        <a:t>]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R95p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[mm]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8406477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Żagań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Niziny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6,2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0904829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Bad </a:t>
                      </a:r>
                      <a:r>
                        <a:rPr lang="pl-PL" sz="1200" dirty="0" err="1">
                          <a:effectLst/>
                        </a:rPr>
                        <a:t>Muskau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Niziny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8,8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1,0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91336805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 err="1">
                          <a:effectLst/>
                        </a:rPr>
                        <a:t>Graustein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Niziny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11,0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0,6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38616753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 err="1">
                          <a:effectLst/>
                        </a:rPr>
                        <a:t>Halbendorf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Niziny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10,2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1,0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67693622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 err="1">
                          <a:effectLst/>
                        </a:rPr>
                        <a:t>Königswartha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Niziny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15,7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solidFill>
                            <a:srgbClr val="FF0000"/>
                          </a:solidFill>
                          <a:effectLst/>
                        </a:rPr>
                        <a:t>1,0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1,0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solidFill>
                            <a:srgbClr val="FF0000"/>
                          </a:solidFill>
                          <a:effectLst/>
                        </a:rPr>
                        <a:t>0,6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86694777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Sobolice/Sanice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Niziny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18,8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0,4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-0,3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42718535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Waldhufen-Diehsa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Przedgórze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8,3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0,7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1,2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07209909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Sulików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Przedgórze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-2,1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0,0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-0,1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02329225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 err="1">
                          <a:effectLst/>
                        </a:rPr>
                        <a:t>Kubschütz-Bauzten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Przedgórze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5,1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62356858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 err="1">
                          <a:effectLst/>
                        </a:rPr>
                        <a:t>Görlitz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Przedgórze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3,0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1,4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28858046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Pilchowice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Przedgórze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-4,6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1,6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89008959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Bierna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Przedgórze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11,0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-0,2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85147648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Gryfów Śl.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Niższe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piętra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gór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1,9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1,2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08832430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 err="1">
                          <a:effectLst/>
                        </a:rPr>
                        <a:t>Kemnitz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Niższe piętra gór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1,0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0,8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42983340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Jelenia Góra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Niższe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piętra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gór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4,1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0,9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13946326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Rębiszów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Niższe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piętra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gór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-11,3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-0,4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1,6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0,0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63684088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Jakuszyce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Szczytowe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piętra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gór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-6,7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1,8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0,0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57952167"/>
                  </a:ext>
                </a:extLst>
              </a:tr>
              <a:tr h="2080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Śnieżka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Szczytowe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piętra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gór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solidFill>
                            <a:srgbClr val="FF0000"/>
                          </a:solidFill>
                          <a:effectLst/>
                        </a:rPr>
                        <a:t>-52,6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-1,1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0,7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solidFill>
                            <a:srgbClr val="FF0000"/>
                          </a:solidFill>
                          <a:effectLst/>
                        </a:rPr>
                        <a:t>-1,3</a:t>
                      </a:r>
                      <a:endParaRPr lang="pl-PL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29125319"/>
                  </a:ext>
                </a:extLst>
              </a:tr>
            </a:tbl>
          </a:graphicData>
        </a:graphic>
      </p:graphicFrame>
      <p:pic>
        <p:nvPicPr>
          <p:cNvPr id="9" name="Obraz 8" descr="Obraz zawierający mapa&#10;&#10;Opis wygenerowany automatycznie">
            <a:extLst>
              <a:ext uri="{FF2B5EF4-FFF2-40B4-BE49-F238E27FC236}">
                <a16:creationId xmlns:a16="http://schemas.microsoft.com/office/drawing/2014/main" id="{4511D355-DC00-9A4D-9D1C-997FAB137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04" y="2002679"/>
            <a:ext cx="4647707" cy="328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7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2" descr="SRES_RCP_RF_2100">
            <a:extLst>
              <a:ext uri="{FF2B5EF4-FFF2-40B4-BE49-F238E27FC236}">
                <a16:creationId xmlns:a16="http://schemas.microsoft.com/office/drawing/2014/main" id="{7E3BDC63-076D-3CED-2220-A107A00A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24" y="2340206"/>
            <a:ext cx="5760640" cy="338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45F8D89-7009-5CD9-C161-3A71D119AC30}"/>
              </a:ext>
            </a:extLst>
          </p:cNvPr>
          <p:cNvSpPr txBox="1"/>
          <p:nvPr/>
        </p:nvSpPr>
        <p:spPr>
          <a:xfrm>
            <a:off x="4306797" y="5724582"/>
            <a:ext cx="5760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00" i="1" dirty="0"/>
              <a:t>Źródło: http://klimawiki.org/klimawandel/index.php/RCP-Szenarien) 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641D31F-C4EA-DA05-9C32-3D059E995EB5}"/>
              </a:ext>
            </a:extLst>
          </p:cNvPr>
          <p:cNvSpPr txBox="1">
            <a:spLocks/>
          </p:cNvSpPr>
          <p:nvPr/>
        </p:nvSpPr>
        <p:spPr>
          <a:xfrm>
            <a:off x="2002541" y="1256984"/>
            <a:ext cx="7200403" cy="7951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1600" dirty="0">
                <a:latin typeface="Verdana" panose="020B0604030504040204" pitchFamily="34" charset="0"/>
              </a:rPr>
              <a:t>Scenariusze koncentracji gazów cieplarnianych (RCP)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239B1D4-86E2-C974-02AE-FC15DF9726C7}"/>
              </a:ext>
            </a:extLst>
          </p:cNvPr>
          <p:cNvSpPr txBox="1"/>
          <p:nvPr/>
        </p:nvSpPr>
        <p:spPr>
          <a:xfrm>
            <a:off x="394447" y="2340206"/>
            <a:ext cx="355231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Scenariusze RCP zakładają różne poziomy tzw. wymuszenia radiacyjnego w 2100 r. o wielkości 2,6; 4,5; 6,0 i 8,5 W/m</a:t>
            </a:r>
            <a:r>
              <a:rPr lang="pl-PL" sz="1400" baseline="30000" dirty="0"/>
              <a:t>2</a:t>
            </a:r>
            <a:r>
              <a:rPr lang="pl-PL" sz="1400" dirty="0"/>
              <a:t> w stosunku do epoki preindustrialnej;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Maksimum emisji wg scenariusza RCP2.6 prognozowane jest na lata 2010-2020, RCP4.5 na ok. 2040 r., RCP6.0 na 2080 r., natomiast scenariusz RCP8.5 zakłada ciągły wzrost do 2100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5159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441EDF4-AC16-1C74-FF15-8F6D0D4C9557}"/>
              </a:ext>
            </a:extLst>
          </p:cNvPr>
          <p:cNvSpPr txBox="1">
            <a:spLocks/>
          </p:cNvSpPr>
          <p:nvPr/>
        </p:nvSpPr>
        <p:spPr>
          <a:xfrm>
            <a:off x="2531859" y="848668"/>
            <a:ext cx="5760640" cy="7951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1600" dirty="0">
                <a:latin typeface="Verdana" panose="020B0604030504040204" pitchFamily="34" charset="0"/>
              </a:rPr>
              <a:t>Scenariusze koncentracji gazów cieplarnianych (RCP)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7F45DC6-71EA-387B-D9EA-2C30A8E7B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0" y="4063767"/>
            <a:ext cx="3456384" cy="210849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552AE15-446F-376C-2525-4196C40A4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0" y="1618849"/>
            <a:ext cx="3449935" cy="2557011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A044F52-2A64-9557-94E0-6449678E038F}"/>
              </a:ext>
            </a:extLst>
          </p:cNvPr>
          <p:cNvSpPr txBox="1"/>
          <p:nvPr/>
        </p:nvSpPr>
        <p:spPr>
          <a:xfrm>
            <a:off x="4720412" y="5926036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00" i="1" dirty="0"/>
              <a:t>Źródło: http://www.ipcc.ch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5C95D14-8D1B-5532-D468-D7DBE6D3EE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61" y="1515035"/>
            <a:ext cx="5975719" cy="44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26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846" y="968448"/>
            <a:ext cx="9144000" cy="447358"/>
          </a:xfrm>
        </p:spPr>
        <p:txBody>
          <a:bodyPr>
            <a:noAutofit/>
          </a:bodyPr>
          <a:lstStyle/>
          <a:p>
            <a:r>
              <a:rPr lang="de-DE" sz="1600" dirty="0" err="1"/>
              <a:t>Sygnał</a:t>
            </a:r>
            <a:r>
              <a:rPr lang="de-DE" sz="1600" dirty="0"/>
              <a:t> </a:t>
            </a:r>
            <a:r>
              <a:rPr lang="de-DE" sz="1600" dirty="0" err="1"/>
              <a:t>zmian</a:t>
            </a:r>
            <a:r>
              <a:rPr lang="de-DE" sz="1600" dirty="0"/>
              <a:t> </a:t>
            </a:r>
            <a:r>
              <a:rPr lang="de-DE" sz="1600" dirty="0" err="1"/>
              <a:t>klimatu</a:t>
            </a:r>
            <a:r>
              <a:rPr lang="de-DE" sz="1600" dirty="0"/>
              <a:t> </a:t>
            </a:r>
            <a:r>
              <a:rPr lang="de-DE" sz="1600" dirty="0" err="1"/>
              <a:t>dla</a:t>
            </a:r>
            <a:r>
              <a:rPr lang="de-DE" sz="1600" dirty="0"/>
              <a:t> </a:t>
            </a:r>
            <a:r>
              <a:rPr lang="de-DE" sz="1600" dirty="0" err="1"/>
              <a:t>temperatury</a:t>
            </a:r>
            <a:r>
              <a:rPr lang="de-DE" sz="1600" dirty="0"/>
              <a:t> </a:t>
            </a:r>
            <a:r>
              <a:rPr lang="de-DE" sz="1600" dirty="0" err="1"/>
              <a:t>powietrza</a:t>
            </a:r>
            <a:r>
              <a:rPr lang="de-DE" sz="1600" dirty="0"/>
              <a:t> w </a:t>
            </a:r>
            <a:r>
              <a:rPr lang="de-DE" sz="1600" dirty="0" err="1"/>
              <a:t>okresie</a:t>
            </a:r>
            <a:r>
              <a:rPr lang="de-DE" sz="1600" dirty="0"/>
              <a:t> 2071-2100 w </a:t>
            </a:r>
            <a:r>
              <a:rPr lang="de-DE" sz="1600" err="1"/>
              <a:t>odniesieniu</a:t>
            </a:r>
            <a:r>
              <a:rPr lang="de-DE" sz="1600"/>
              <a:t> do </a:t>
            </a:r>
            <a:r>
              <a:rPr lang="de-DE" sz="1600" dirty="0"/>
              <a:t>1971-2000. </a:t>
            </a:r>
            <a:r>
              <a:rPr lang="de-DE" sz="1600" dirty="0" err="1"/>
              <a:t>Przedstawiona</a:t>
            </a:r>
            <a:r>
              <a:rPr lang="de-DE" sz="1600" dirty="0"/>
              <a:t> </a:t>
            </a:r>
            <a:r>
              <a:rPr lang="de-DE" sz="1600" dirty="0" err="1"/>
              <a:t>jest</a:t>
            </a:r>
            <a:r>
              <a:rPr lang="de-DE" sz="1600" dirty="0"/>
              <a:t> </a:t>
            </a:r>
            <a:r>
              <a:rPr lang="de-DE" sz="1600" dirty="0" err="1"/>
              <a:t>średnia</a:t>
            </a:r>
            <a:r>
              <a:rPr lang="de-DE" sz="1600" dirty="0"/>
              <a:t> </a:t>
            </a:r>
            <a:r>
              <a:rPr lang="de-DE" sz="1600" dirty="0" err="1"/>
              <a:t>realizacja</a:t>
            </a:r>
            <a:r>
              <a:rPr lang="de-DE" sz="1600" dirty="0"/>
              <a:t> </a:t>
            </a:r>
            <a:r>
              <a:rPr lang="de-DE" sz="1600" dirty="0" err="1"/>
              <a:t>za</a:t>
            </a:r>
            <a:r>
              <a:rPr lang="de-DE" sz="1600" dirty="0"/>
              <a:t> </a:t>
            </a:r>
            <a:r>
              <a:rPr lang="de-DE" sz="1600" dirty="0" err="1"/>
              <a:t>pomocą</a:t>
            </a:r>
            <a:r>
              <a:rPr lang="de-DE" sz="1600" dirty="0"/>
              <a:t> WETTREG </a:t>
            </a:r>
            <a:r>
              <a:rPr lang="de-DE" sz="1600" dirty="0" err="1"/>
              <a:t>dla</a:t>
            </a:r>
            <a:r>
              <a:rPr lang="de-DE" sz="1600" dirty="0"/>
              <a:t> </a:t>
            </a:r>
            <a:r>
              <a:rPr lang="de-DE" sz="1600" dirty="0" err="1"/>
              <a:t>pięciu</a:t>
            </a:r>
            <a:r>
              <a:rPr lang="de-DE" sz="1600" dirty="0"/>
              <a:t> </a:t>
            </a:r>
            <a:r>
              <a:rPr lang="de-DE" sz="1600" dirty="0" err="1"/>
              <a:t>scenariuszy</a:t>
            </a:r>
            <a:r>
              <a:rPr lang="de-DE" sz="1600" dirty="0"/>
              <a:t> (</a:t>
            </a:r>
            <a:r>
              <a:rPr lang="de-DE" sz="1600" dirty="0" err="1"/>
              <a:t>od</a:t>
            </a:r>
            <a:r>
              <a:rPr lang="de-DE" sz="1600" dirty="0"/>
              <a:t> </a:t>
            </a:r>
            <a:r>
              <a:rPr lang="de-DE" sz="1600" dirty="0" err="1"/>
              <a:t>lewej</a:t>
            </a:r>
            <a:r>
              <a:rPr lang="de-DE" sz="1600" dirty="0"/>
              <a:t> u </a:t>
            </a:r>
            <a:r>
              <a:rPr lang="de-DE" sz="1600" err="1"/>
              <a:t>góry</a:t>
            </a:r>
            <a:r>
              <a:rPr lang="de-DE" sz="1600"/>
              <a:t> do </a:t>
            </a:r>
            <a:r>
              <a:rPr lang="de-DE" sz="1600" dirty="0" err="1"/>
              <a:t>prawej</a:t>
            </a:r>
            <a:r>
              <a:rPr lang="de-DE" sz="1600" dirty="0"/>
              <a:t> </a:t>
            </a:r>
            <a:r>
              <a:rPr lang="de-DE" sz="1600"/>
              <a:t>na dole</a:t>
            </a:r>
            <a:r>
              <a:rPr lang="de-DE" sz="1600" dirty="0"/>
              <a:t>:): A1B,  RCP 2.6, RCP 8.5</a:t>
            </a:r>
            <a:r>
              <a:rPr lang="pl-PL" sz="1600" dirty="0"/>
              <a:t> </a:t>
            </a:r>
            <a:r>
              <a:rPr lang="de-DE" sz="1600" dirty="0"/>
              <a:t>(Nysa </a:t>
            </a:r>
            <a:r>
              <a:rPr lang="de-DE" sz="1600" dirty="0" err="1"/>
              <a:t>Łużycka</a:t>
            </a:r>
            <a:r>
              <a:rPr lang="de-DE" sz="1600" dirty="0"/>
              <a:t> – </a:t>
            </a:r>
            <a:r>
              <a:rPr lang="de-DE" sz="1600" dirty="0" err="1"/>
              <a:t>Klimat</a:t>
            </a:r>
            <a:r>
              <a:rPr lang="de-DE" sz="1600" dirty="0"/>
              <a:t> i </a:t>
            </a:r>
            <a:r>
              <a:rPr lang="de-DE" sz="1600" dirty="0" err="1"/>
              <a:t>charakterystyka</a:t>
            </a:r>
            <a:r>
              <a:rPr lang="de-DE" sz="1600" dirty="0"/>
              <a:t> </a:t>
            </a:r>
            <a:r>
              <a:rPr lang="de-DE" sz="1600" dirty="0" err="1"/>
              <a:t>regionu</a:t>
            </a:r>
            <a:r>
              <a:rPr lang="pl-PL" sz="1600" dirty="0"/>
              <a:t>,2014</a:t>
            </a:r>
            <a:r>
              <a:rPr lang="de-DE" sz="1600" dirty="0"/>
              <a:t>)</a:t>
            </a:r>
            <a:endParaRPr lang="pl-PL" sz="1600" b="1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E9A277B-203F-48CC-9E1A-EB9F46DE1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33" y="1700229"/>
            <a:ext cx="73437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9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846" y="968448"/>
            <a:ext cx="9144000" cy="447358"/>
          </a:xfrm>
        </p:spPr>
        <p:txBody>
          <a:bodyPr>
            <a:noAutofit/>
          </a:bodyPr>
          <a:lstStyle/>
          <a:p>
            <a:r>
              <a:rPr lang="pl-PL" sz="1600" dirty="0"/>
              <a:t>Sygnał zmian klimatu dla opadów w okresie 2071-2100 w </a:t>
            </a:r>
            <a:r>
              <a:rPr lang="pl-PL" sz="1600"/>
              <a:t>odniesieniu do </a:t>
            </a:r>
            <a:r>
              <a:rPr lang="pl-PL" sz="1600" dirty="0"/>
              <a:t>1971-2000. Przedstawiona jest średnia realizacja za pomocą WETTREG dla pięciu scenariuszy (od lewej u </a:t>
            </a:r>
            <a:r>
              <a:rPr lang="pl-PL" sz="1600"/>
              <a:t>góry do </a:t>
            </a:r>
            <a:r>
              <a:rPr lang="pl-PL" sz="1600" dirty="0"/>
              <a:t>prawej </a:t>
            </a:r>
            <a:r>
              <a:rPr lang="pl-PL" sz="1600"/>
              <a:t>na dole</a:t>
            </a:r>
            <a:r>
              <a:rPr lang="pl-PL" sz="1600" dirty="0"/>
              <a:t>:): A1B,  RCP 2.6, RCP 8.5 (Nysa Łużycka – Charakterystyka i Klimat Regionu, 2014)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CD3352-C32A-4946-9066-519E5AB30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45" y="1754642"/>
            <a:ext cx="761047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62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3846" y="3205321"/>
            <a:ext cx="9144000" cy="447358"/>
          </a:xfrm>
        </p:spPr>
        <p:txBody>
          <a:bodyPr>
            <a:noAutofit/>
          </a:bodyPr>
          <a:lstStyle/>
          <a:p>
            <a:r>
              <a:rPr lang="pl-PL" sz="3000"/>
              <a:t>POGODOWE </a:t>
            </a:r>
            <a:r>
              <a:rPr lang="pl-PL" sz="3000" dirty="0"/>
              <a:t>ZJAWISKA EKSTREMALNE</a:t>
            </a:r>
          </a:p>
        </p:txBody>
      </p:sp>
    </p:spTree>
    <p:extLst>
      <p:ext uri="{BB962C8B-B14F-4D97-AF65-F5344CB8AC3E}">
        <p14:creationId xmlns:p14="http://schemas.microsoft.com/office/powerpoint/2010/main" val="3487435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A8A2F46-79EE-8F9D-B017-00EAB96D5221}"/>
              </a:ext>
            </a:extLst>
          </p:cNvPr>
          <p:cNvSpPr txBox="1">
            <a:spLocks/>
          </p:cNvSpPr>
          <p:nvPr/>
        </p:nvSpPr>
        <p:spPr>
          <a:xfrm>
            <a:off x="1929122" y="2641476"/>
            <a:ext cx="7812940" cy="1575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l-PL" sz="2000" b="1" dirty="0">
                <a:solidFill>
                  <a:schemeClr val="tx1"/>
                </a:solidFill>
              </a:rPr>
              <a:t>Klimat</a:t>
            </a:r>
            <a:r>
              <a:rPr lang="pl-PL" sz="2000" dirty="0">
                <a:solidFill>
                  <a:schemeClr val="tx1"/>
                </a:solidFill>
              </a:rPr>
              <a:t>  - to charakterystyczny dla danego obszaru zespół zjawisk i procesów atmosferycznych, kształtujących się pod wpływem właściwości fizycznych i geograficznych tego obszaru, określony na podstawie wyników wieloletnich obserwacji (Słownik Meteorologiczny, 2003). </a:t>
            </a:r>
          </a:p>
          <a:p>
            <a:pPr>
              <a:defRPr/>
            </a:pPr>
            <a:endParaRPr lang="pl-PL" altLang="pl-PL" dirty="0"/>
          </a:p>
        </p:txBody>
      </p:sp>
      <p:sp>
        <p:nvSpPr>
          <p:cNvPr id="9" name="Tytuł 4">
            <a:extLst>
              <a:ext uri="{FF2B5EF4-FFF2-40B4-BE49-F238E27FC236}">
                <a16:creationId xmlns:a16="http://schemas.microsoft.com/office/drawing/2014/main" id="{AD06FB60-A8F7-8A37-2E9A-E357E300B474}"/>
              </a:ext>
            </a:extLst>
          </p:cNvPr>
          <p:cNvSpPr txBox="1">
            <a:spLocks/>
          </p:cNvSpPr>
          <p:nvPr/>
        </p:nvSpPr>
        <p:spPr>
          <a:xfrm>
            <a:off x="2047768" y="1711450"/>
            <a:ext cx="7200900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dirty="0"/>
              <a:t>Klimat</a:t>
            </a:r>
          </a:p>
        </p:txBody>
      </p:sp>
    </p:spTree>
    <p:extLst>
      <p:ext uri="{BB962C8B-B14F-4D97-AF65-F5344CB8AC3E}">
        <p14:creationId xmlns:p14="http://schemas.microsoft.com/office/powerpoint/2010/main" val="1276227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27F19BCB-DEC8-486F-88E1-0BAEB5942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07897"/>
            <a:ext cx="9144000" cy="447358"/>
          </a:xfrm>
        </p:spPr>
        <p:txBody>
          <a:bodyPr>
            <a:normAutofit fontScale="85000" lnSpcReduction="10000"/>
          </a:bodyPr>
          <a:lstStyle/>
          <a:p>
            <a:r>
              <a:rPr lang="pl-PL" dirty="0"/>
              <a:t>ZMIANY ROCZNEJ LICZBY DNI Z BURZAMI ATMOSFERYCZNYMI W LATACH 1971-2019</a:t>
            </a:r>
            <a:endParaRPr lang="en-GB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AF0C7AA-A95C-4A1F-BBEB-97BE4D3948F3}"/>
              </a:ext>
            </a:extLst>
          </p:cNvPr>
          <p:cNvSpPr txBox="1"/>
          <p:nvPr/>
        </p:nvSpPr>
        <p:spPr>
          <a:xfrm>
            <a:off x="4419685" y="2295105"/>
            <a:ext cx="170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1 dzień/6 lat</a:t>
            </a:r>
          </a:p>
        </p:txBody>
      </p:sp>
      <p:sp>
        <p:nvSpPr>
          <p:cNvPr id="4" name="Strzałka: w górę 3">
            <a:extLst>
              <a:ext uri="{FF2B5EF4-FFF2-40B4-BE49-F238E27FC236}">
                <a16:creationId xmlns:a16="http://schemas.microsoft.com/office/drawing/2014/main" id="{4D606FB7-138E-406F-AF36-837293B28C17}"/>
              </a:ext>
            </a:extLst>
          </p:cNvPr>
          <p:cNvSpPr/>
          <p:nvPr/>
        </p:nvSpPr>
        <p:spPr>
          <a:xfrm>
            <a:off x="4385160" y="2214876"/>
            <a:ext cx="256693" cy="52979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A56EEB2-B872-4BF0-9F7C-678528331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50" y="1601798"/>
            <a:ext cx="3535860" cy="212527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BB12DAB-D85F-407A-A1F0-A2E22A6EBF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248" y="4015853"/>
            <a:ext cx="3583562" cy="2153949"/>
          </a:xfrm>
          <a:prstGeom prst="rect">
            <a:avLst/>
          </a:prstGeom>
        </p:spPr>
      </p:pic>
      <p:pic>
        <p:nvPicPr>
          <p:cNvPr id="9" name="Obraz 8" descr="Obraz zawierający drzewo, zewnętrzne, roślina, dąb&#10;&#10;Opis wygenerowany automatycznie">
            <a:extLst>
              <a:ext uri="{FF2B5EF4-FFF2-40B4-BE49-F238E27FC236}">
                <a16:creationId xmlns:a16="http://schemas.microsoft.com/office/drawing/2014/main" id="{2B029ACD-F1FB-4305-94A7-A31D80941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5038" y="2099798"/>
            <a:ext cx="3994302" cy="2995727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C1619E7D-9642-44B6-9670-DC07ABE952C5}"/>
              </a:ext>
            </a:extLst>
          </p:cNvPr>
          <p:cNvSpPr txBox="1"/>
          <p:nvPr/>
        </p:nvSpPr>
        <p:spPr>
          <a:xfrm>
            <a:off x="9422154" y="5602124"/>
            <a:ext cx="8603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Fot. I. </a:t>
            </a:r>
            <a:r>
              <a:rPr lang="pl-PL" sz="1000" dirty="0" err="1"/>
              <a:t>Lejcuś</a:t>
            </a:r>
            <a:endParaRPr lang="pl-PL" sz="1000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8470754-ABCA-41FB-9B6B-FB58272011F4}"/>
              </a:ext>
            </a:extLst>
          </p:cNvPr>
          <p:cNvSpPr txBox="1"/>
          <p:nvPr/>
        </p:nvSpPr>
        <p:spPr>
          <a:xfrm>
            <a:off x="4292355" y="4608466"/>
            <a:ext cx="1709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/>
              <a:t>Brak isdotnego </a:t>
            </a:r>
            <a:r>
              <a:rPr lang="pl-PL" sz="1400" dirty="0"/>
              <a:t>statystycznie </a:t>
            </a:r>
          </a:p>
          <a:p>
            <a:pPr algn="ctr"/>
            <a:r>
              <a:rPr lang="pl-PL" sz="1400" dirty="0"/>
              <a:t>trendu</a:t>
            </a:r>
          </a:p>
        </p:txBody>
      </p:sp>
    </p:spTree>
    <p:extLst>
      <p:ext uri="{BB962C8B-B14F-4D97-AF65-F5344CB8AC3E}">
        <p14:creationId xmlns:p14="http://schemas.microsoft.com/office/powerpoint/2010/main" val="2703949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27F19BCB-DEC8-486F-88E1-0BAEB5942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6598" y="932502"/>
            <a:ext cx="9144000" cy="447358"/>
          </a:xfrm>
        </p:spPr>
        <p:txBody>
          <a:bodyPr>
            <a:normAutofit/>
          </a:bodyPr>
          <a:lstStyle/>
          <a:p>
            <a:r>
              <a:rPr lang="pl-PL" dirty="0"/>
              <a:t>HURAGAN DUDLEY I EUNICE (LUTY 2022)</a:t>
            </a:r>
            <a:endParaRPr lang="en-GB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805355" y="6006472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 descr="Obraz zawierający mapa&#10;&#10;Opis wygenerowany automatycznie">
            <a:extLst>
              <a:ext uri="{FF2B5EF4-FFF2-40B4-BE49-F238E27FC236}">
                <a16:creationId xmlns:a16="http://schemas.microsoft.com/office/drawing/2014/main" id="{23383268-0CCB-4803-93E9-B809D94AB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99" y="1333346"/>
            <a:ext cx="4007192" cy="257525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9922CD5-DFFB-43C3-B1D8-62EEB20D5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84" y="1333345"/>
            <a:ext cx="4007192" cy="2575259"/>
          </a:xfrm>
          <a:prstGeom prst="rect">
            <a:avLst/>
          </a:prstGeom>
        </p:spPr>
      </p:pic>
      <p:pic>
        <p:nvPicPr>
          <p:cNvPr id="16" name="Obraz 15" descr="Obraz zawierający mapa&#10;&#10;Opis wygenerowany automatycznie">
            <a:extLst>
              <a:ext uri="{FF2B5EF4-FFF2-40B4-BE49-F238E27FC236}">
                <a16:creationId xmlns:a16="http://schemas.microsoft.com/office/drawing/2014/main" id="{229AAC65-B147-42BC-8124-0EE45934C0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29" y="4014410"/>
            <a:ext cx="4007192" cy="2575259"/>
          </a:xfrm>
          <a:prstGeom prst="rect">
            <a:avLst/>
          </a:prstGeom>
        </p:spPr>
      </p:pic>
      <p:pic>
        <p:nvPicPr>
          <p:cNvPr id="18" name="Obraz 17" descr="Obraz zawierający mapa&#10;&#10;Opis wygenerowany automatycznie">
            <a:extLst>
              <a:ext uri="{FF2B5EF4-FFF2-40B4-BE49-F238E27FC236}">
                <a16:creationId xmlns:a16="http://schemas.microsoft.com/office/drawing/2014/main" id="{259A7E4F-4DAA-46BD-9104-3D5A893BA3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85" y="4014408"/>
            <a:ext cx="4007192" cy="2575259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5261135-C232-43BC-93D5-4AE76FE42443}"/>
              </a:ext>
            </a:extLst>
          </p:cNvPr>
          <p:cNvSpPr txBox="1"/>
          <p:nvPr/>
        </p:nvSpPr>
        <p:spPr>
          <a:xfrm>
            <a:off x="264491" y="2321854"/>
            <a:ext cx="1404112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16 lutego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37F5E69C-4CBA-4308-97CB-248062538700}"/>
              </a:ext>
            </a:extLst>
          </p:cNvPr>
          <p:cNvSpPr txBox="1"/>
          <p:nvPr/>
        </p:nvSpPr>
        <p:spPr>
          <a:xfrm>
            <a:off x="9852338" y="2662518"/>
            <a:ext cx="1404112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17 lutego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DB52F5B-E40A-48D7-871A-5F198DC5B982}"/>
              </a:ext>
            </a:extLst>
          </p:cNvPr>
          <p:cNvSpPr txBox="1"/>
          <p:nvPr/>
        </p:nvSpPr>
        <p:spPr>
          <a:xfrm>
            <a:off x="264491" y="5011266"/>
            <a:ext cx="1404112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18 lutego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F0EF85F-1881-4937-9883-A0890F4F14FB}"/>
              </a:ext>
            </a:extLst>
          </p:cNvPr>
          <p:cNvSpPr txBox="1"/>
          <p:nvPr/>
        </p:nvSpPr>
        <p:spPr>
          <a:xfrm>
            <a:off x="9852338" y="5262341"/>
            <a:ext cx="1404112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19 lutego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401A515-3E94-433D-9408-30874055308C}"/>
              </a:ext>
            </a:extLst>
          </p:cNvPr>
          <p:cNvSpPr txBox="1"/>
          <p:nvPr/>
        </p:nvSpPr>
        <p:spPr>
          <a:xfrm>
            <a:off x="1713703" y="6594458"/>
            <a:ext cx="3236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i="1" dirty="0"/>
              <a:t>Źródło: https://www.knmi.nl</a:t>
            </a:r>
          </a:p>
        </p:txBody>
      </p:sp>
    </p:spTree>
    <p:extLst>
      <p:ext uri="{BB962C8B-B14F-4D97-AF65-F5344CB8AC3E}">
        <p14:creationId xmlns:p14="http://schemas.microsoft.com/office/powerpoint/2010/main" val="55173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27F19BCB-DEC8-486F-88E1-0BAEB5942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6598" y="932502"/>
            <a:ext cx="9144000" cy="447358"/>
          </a:xfrm>
        </p:spPr>
        <p:txBody>
          <a:bodyPr>
            <a:normAutofit/>
          </a:bodyPr>
          <a:lstStyle/>
          <a:p>
            <a:r>
              <a:rPr lang="pl-PL" dirty="0"/>
              <a:t>HURAGAN DUDLEY I EUNICE (LUTY 2022)</a:t>
            </a:r>
            <a:endParaRPr lang="en-GB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805355" y="615887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3E1DFBE-F8C0-458E-B484-73E3F18A8B4D}"/>
              </a:ext>
            </a:extLst>
          </p:cNvPr>
          <p:cNvSpPr txBox="1"/>
          <p:nvPr/>
        </p:nvSpPr>
        <p:spPr>
          <a:xfrm>
            <a:off x="403411" y="1634562"/>
            <a:ext cx="52622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Skutki w Polsce i Niemczech:</a:t>
            </a:r>
          </a:p>
          <a:p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Siedem ofiar śmiertelnych.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Ponad milion osób w Polsce zostało pozbawionych elektryczności, a 5 tys. budynków uległo uszkodzeniu.</a:t>
            </a:r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 Niemczech huragan spowodował straty sięgające nawet 900 mln €.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Najwyższa prędkość wiatru w obszarze wsparcia została zanotowana na Śnieżce (162 km/h) oraz nad Łabą (145 km/h).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9" name="Obraz 8" descr="Obraz zawierający drzewo, zewnętrzne, śnieg, roślina&#10;&#10;Opis wygenerowany automatycznie">
            <a:extLst>
              <a:ext uri="{FF2B5EF4-FFF2-40B4-BE49-F238E27FC236}">
                <a16:creationId xmlns:a16="http://schemas.microsoft.com/office/drawing/2014/main" id="{58876075-271A-4A17-8969-9685CE161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3" y="1742012"/>
            <a:ext cx="5199529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94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27F19BCB-DEC8-486F-88E1-0BAEB5942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290" y="833959"/>
            <a:ext cx="9144000" cy="447358"/>
          </a:xfrm>
        </p:spPr>
        <p:txBody>
          <a:bodyPr/>
          <a:lstStyle/>
          <a:p>
            <a:r>
              <a:rPr lang="pl-PL" dirty="0"/>
              <a:t>INTENSYWNE OPADY ATMOSFERYCZNE</a:t>
            </a:r>
            <a:endParaRPr lang="en-GB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F4D75443-38EE-4E4B-B774-2124FA222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681" y="6339769"/>
            <a:ext cx="19446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212C77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212C77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212C77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212C77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212C77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rgbClr val="212C77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rgbClr val="212C77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rgbClr val="212C77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rgbClr val="212C77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r>
              <a:rPr lang="pl-PL" altLang="pl-PL" sz="800" b="0" dirty="0">
                <a:solidFill>
                  <a:schemeClr val="bg1"/>
                </a:solidFill>
              </a:rPr>
              <a:t>Źródło: http://www.se.pl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110FBAB-973A-0BE1-5F56-5CD2F6E50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057039"/>
              </p:ext>
            </p:extLst>
          </p:nvPr>
        </p:nvGraphicFramePr>
        <p:xfrm>
          <a:off x="346641" y="1890671"/>
          <a:ext cx="5328018" cy="24392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9769">
                  <a:extLst>
                    <a:ext uri="{9D8B030D-6E8A-4147-A177-3AD203B41FA5}">
                      <a16:colId xmlns:a16="http://schemas.microsoft.com/office/drawing/2014/main" val="3553050406"/>
                    </a:ext>
                  </a:extLst>
                </a:gridCol>
                <a:gridCol w="732920">
                  <a:extLst>
                    <a:ext uri="{9D8B030D-6E8A-4147-A177-3AD203B41FA5}">
                      <a16:colId xmlns:a16="http://schemas.microsoft.com/office/drawing/2014/main" val="3502990538"/>
                    </a:ext>
                  </a:extLst>
                </a:gridCol>
                <a:gridCol w="716214">
                  <a:extLst>
                    <a:ext uri="{9D8B030D-6E8A-4147-A177-3AD203B41FA5}">
                      <a16:colId xmlns:a16="http://schemas.microsoft.com/office/drawing/2014/main" val="2078388018"/>
                    </a:ext>
                  </a:extLst>
                </a:gridCol>
                <a:gridCol w="666819">
                  <a:extLst>
                    <a:ext uri="{9D8B030D-6E8A-4147-A177-3AD203B41FA5}">
                      <a16:colId xmlns:a16="http://schemas.microsoft.com/office/drawing/2014/main" val="1395570154"/>
                    </a:ext>
                  </a:extLst>
                </a:gridCol>
                <a:gridCol w="783041">
                  <a:extLst>
                    <a:ext uri="{9D8B030D-6E8A-4147-A177-3AD203B41FA5}">
                      <a16:colId xmlns:a16="http://schemas.microsoft.com/office/drawing/2014/main" val="2507901865"/>
                    </a:ext>
                  </a:extLst>
                </a:gridCol>
                <a:gridCol w="783041">
                  <a:extLst>
                    <a:ext uri="{9D8B030D-6E8A-4147-A177-3AD203B41FA5}">
                      <a16:colId xmlns:a16="http://schemas.microsoft.com/office/drawing/2014/main" val="3114864597"/>
                    </a:ext>
                  </a:extLst>
                </a:gridCol>
                <a:gridCol w="716214">
                  <a:extLst>
                    <a:ext uri="{9D8B030D-6E8A-4147-A177-3AD203B41FA5}">
                      <a16:colId xmlns:a16="http://schemas.microsoft.com/office/drawing/2014/main" val="4236154637"/>
                    </a:ext>
                  </a:extLst>
                </a:gridCol>
              </a:tblGrid>
              <a:tr h="27103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 </a:t>
                      </a:r>
                      <a:r>
                        <a:rPr lang="pl-PL" sz="1200" dirty="0">
                          <a:effectLst/>
                        </a:rPr>
                        <a:t>stacja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R &gt;10 mm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R &gt;20 mm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444669"/>
                  </a:ext>
                </a:extLst>
              </a:tr>
              <a:tr h="27103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średnio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najwięcej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najmniej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średnio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najwięcej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najmniej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84374885"/>
                  </a:ext>
                </a:extLst>
              </a:tr>
              <a:tr h="271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Cottbus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12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24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5014947"/>
                  </a:ext>
                </a:extLst>
              </a:tr>
              <a:tr h="271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Legnica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18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73081857"/>
                  </a:ext>
                </a:extLst>
              </a:tr>
              <a:tr h="271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Dresden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11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44550403"/>
                  </a:ext>
                </a:extLst>
              </a:tr>
              <a:tr h="271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Zielona Góra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66844151"/>
                  </a:ext>
                </a:extLst>
              </a:tr>
              <a:tr h="271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Görlitz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48360772"/>
                  </a:ext>
                </a:extLst>
              </a:tr>
              <a:tr h="271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Jelenia Góra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12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05049909"/>
                  </a:ext>
                </a:extLst>
              </a:tr>
              <a:tr h="271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Śnieżka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31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48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18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>
                          <a:effectLst/>
                        </a:rPr>
                        <a:t>26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28723632"/>
                  </a:ext>
                </a:extLst>
              </a:tr>
            </a:tbl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22857A6-FA47-F945-8949-40520BC3FDE0}"/>
              </a:ext>
            </a:extLst>
          </p:cNvPr>
          <p:cNvSpPr txBox="1"/>
          <p:nvPr/>
        </p:nvSpPr>
        <p:spPr>
          <a:xfrm>
            <a:off x="262967" y="1283617"/>
            <a:ext cx="54953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Roczna liczba dni z opadem silnym (R &gt; 10 mm) i bardzo silnym (R &gt; 20 mm) w obszarze transgranicznym Polska-Saksonia</a:t>
            </a:r>
            <a:endParaRPr lang="pl-PL" sz="14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84403C85-7813-EE7E-D996-C9A49B65524E}"/>
              </a:ext>
            </a:extLst>
          </p:cNvPr>
          <p:cNvSpPr txBox="1"/>
          <p:nvPr/>
        </p:nvSpPr>
        <p:spPr>
          <a:xfrm>
            <a:off x="6257365" y="1834239"/>
            <a:ext cx="532801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polsko-saksońskim regionie transgranicznym opady o wysokim natężeniu występują przede wszystkim w okresie wiosny i lata.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500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lecie opad silny (pow. 10 mm) na nizinach występuje średnio przez 5-7 dni, zaś w niższych partiach górskich i strefie szczytowej przez odpowiednio 9 i 11 dni. W przypadku opadu bardzo silnego (pow. 20 mm), jego częstość od czerwca do sierpnia waha się od 2 dni na nizinach do 3-4 dni w górach.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500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kontekście projekcji intensywnych opadów atmosferycznych nie ma prognozowanej jednolitej tendencji zmian. </a:t>
            </a:r>
            <a:endParaRPr lang="pl-PL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Obraz 17" descr="Obraz zawierający drzewo, zewnętrzne, woda, rzeka&#10;&#10;Opis wygenerowany automatycznie">
            <a:extLst>
              <a:ext uri="{FF2B5EF4-FFF2-40B4-BE49-F238E27FC236}">
                <a16:creationId xmlns:a16="http://schemas.microsoft.com/office/drawing/2014/main" id="{04895A22-2133-8856-F681-74788FBE48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79" y="4533888"/>
            <a:ext cx="2620645" cy="19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az 18" descr="Obraz zawierający drzewo, zewnętrzne, niebo, rzeka&#10;&#10;Opis wygenerowany automatycznie">
            <a:extLst>
              <a:ext uri="{FF2B5EF4-FFF2-40B4-BE49-F238E27FC236}">
                <a16:creationId xmlns:a16="http://schemas.microsoft.com/office/drawing/2014/main" id="{FF250359-FEE4-066D-D07C-FFED265F87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7" y="4533888"/>
            <a:ext cx="2620645" cy="19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EB290A5-023E-4DB4-6AAB-88D54F558426}"/>
              </a:ext>
            </a:extLst>
          </p:cNvPr>
          <p:cNvSpPr txBox="1"/>
          <p:nvPr/>
        </p:nvSpPr>
        <p:spPr>
          <a:xfrm>
            <a:off x="7054744" y="5268049"/>
            <a:ext cx="47154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Skutki intensywnych opadów na jednym z dopływów rzeki Bóbr w okolicach Lwówka Śląskiego, lipiec 2021 r. </a:t>
            </a:r>
            <a:endParaRPr lang="pl-PL" sz="1400" dirty="0"/>
          </a:p>
        </p:txBody>
      </p:sp>
      <p:sp>
        <p:nvSpPr>
          <p:cNvPr id="22" name="Strzałka w dół 4">
            <a:extLst>
              <a:ext uri="{FF2B5EF4-FFF2-40B4-BE49-F238E27FC236}">
                <a16:creationId xmlns:a16="http://schemas.microsoft.com/office/drawing/2014/main" id="{DE71C8E2-0E54-5B99-4C85-35A9955A263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90001" y="5196037"/>
            <a:ext cx="287338" cy="667244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pl-PL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959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27F19BCB-DEC8-486F-88E1-0BAEB5942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814" y="953300"/>
            <a:ext cx="9144000" cy="447358"/>
          </a:xfrm>
        </p:spPr>
        <p:txBody>
          <a:bodyPr>
            <a:normAutofit/>
          </a:bodyPr>
          <a:lstStyle/>
          <a:p>
            <a:r>
              <a:rPr lang="pl-PL" dirty="0"/>
              <a:t>FALE UPAŁÓW</a:t>
            </a:r>
            <a:endParaRPr lang="en-GB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0AAC515-71DB-4F9F-A103-01FE1540A2CB}"/>
              </a:ext>
            </a:extLst>
          </p:cNvPr>
          <p:cNvSpPr txBox="1"/>
          <p:nvPr/>
        </p:nvSpPr>
        <p:spPr>
          <a:xfrm>
            <a:off x="1947918" y="1745761"/>
            <a:ext cx="8244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Średnia liczba dni upalnych (</a:t>
            </a:r>
            <a:r>
              <a:rPr lang="pl-PL" sz="1400" dirty="0" err="1"/>
              <a:t>T</a:t>
            </a:r>
            <a:r>
              <a:rPr lang="pl-PL" sz="1400" baseline="-25000" dirty="0" err="1"/>
              <a:t>max</a:t>
            </a:r>
            <a:r>
              <a:rPr lang="pl-PL" sz="1400" dirty="0"/>
              <a:t> &gt;30</a:t>
            </a:r>
            <a:r>
              <a:rPr lang="pl-PL" sz="1400" baseline="30000" dirty="0"/>
              <a:t>o</a:t>
            </a:r>
            <a:r>
              <a:rPr lang="pl-PL" sz="1400" dirty="0"/>
              <a:t>C) w okresie 1971-2019 oraz w wybranych latach w regionie granicznym Polska-Saksonia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B5C3FFE-FC70-6653-670D-133CABAC93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293642"/>
              </p:ext>
            </p:extLst>
          </p:nvPr>
        </p:nvGraphicFramePr>
        <p:xfrm>
          <a:off x="1120531" y="2241826"/>
          <a:ext cx="9646083" cy="1996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7178">
                  <a:extLst>
                    <a:ext uri="{9D8B030D-6E8A-4147-A177-3AD203B41FA5}">
                      <a16:colId xmlns:a16="http://schemas.microsoft.com/office/drawing/2014/main" val="1658413902"/>
                    </a:ext>
                  </a:extLst>
                </a:gridCol>
                <a:gridCol w="2055277">
                  <a:extLst>
                    <a:ext uri="{9D8B030D-6E8A-4147-A177-3AD203B41FA5}">
                      <a16:colId xmlns:a16="http://schemas.microsoft.com/office/drawing/2014/main" val="1998024356"/>
                    </a:ext>
                  </a:extLst>
                </a:gridCol>
                <a:gridCol w="1897178">
                  <a:extLst>
                    <a:ext uri="{9D8B030D-6E8A-4147-A177-3AD203B41FA5}">
                      <a16:colId xmlns:a16="http://schemas.microsoft.com/office/drawing/2014/main" val="3627482177"/>
                    </a:ext>
                  </a:extLst>
                </a:gridCol>
                <a:gridCol w="1898225">
                  <a:extLst>
                    <a:ext uri="{9D8B030D-6E8A-4147-A177-3AD203B41FA5}">
                      <a16:colId xmlns:a16="http://schemas.microsoft.com/office/drawing/2014/main" val="3972219414"/>
                    </a:ext>
                  </a:extLst>
                </a:gridCol>
                <a:gridCol w="1898225">
                  <a:extLst>
                    <a:ext uri="{9D8B030D-6E8A-4147-A177-3AD203B41FA5}">
                      <a16:colId xmlns:a16="http://schemas.microsoft.com/office/drawing/2014/main" val="1310767751"/>
                    </a:ext>
                  </a:extLst>
                </a:gridCol>
              </a:tblGrid>
              <a:tr h="5138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Stacja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Piętro wysokościowe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Średnia roczna liczba dni upalnych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Najwyższa roczna liczba dni upalnych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Rok z najwyższą liczbą dni upalnych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5048568"/>
                  </a:ext>
                </a:extLst>
              </a:tr>
              <a:tr h="242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 err="1">
                          <a:effectLst/>
                        </a:rPr>
                        <a:t>Cottbus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Niziny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12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32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2019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0694917"/>
                  </a:ext>
                </a:extLst>
              </a:tr>
              <a:tr h="242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Legnica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Niziny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9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30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2015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7516304"/>
                  </a:ext>
                </a:extLst>
              </a:tr>
              <a:tr h="242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Drezno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Przedgórze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8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27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2015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8739648"/>
                  </a:ext>
                </a:extLst>
              </a:tr>
              <a:tr h="242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 err="1">
                          <a:effectLst/>
                        </a:rPr>
                        <a:t>Görlitz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Przedgórze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7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25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2015, 2018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9618822"/>
                  </a:ext>
                </a:extLst>
              </a:tr>
              <a:tr h="242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Jelenia Góra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Niższe piętra gór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>
                          <a:effectLst/>
                        </a:rPr>
                        <a:t>5</a:t>
                      </a:r>
                      <a:endParaRPr lang="pl-PL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23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2015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1356402"/>
                  </a:ext>
                </a:extLst>
              </a:tr>
              <a:tr h="242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dirty="0">
                          <a:effectLst/>
                        </a:rPr>
                        <a:t>Śnieżka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Strefa szczytowa gór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.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l-PL" sz="1200" b="1" dirty="0">
                          <a:effectLst/>
                        </a:rPr>
                        <a:t>.</a:t>
                      </a:r>
                      <a:endParaRPr lang="pl-PL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8275577"/>
                  </a:ext>
                </a:extLst>
              </a:tr>
            </a:tbl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6CFBD7E-B7E4-D23C-EE25-E77212E8EFD2}"/>
              </a:ext>
            </a:extLst>
          </p:cNvPr>
          <p:cNvSpPr txBox="1"/>
          <p:nvPr/>
        </p:nvSpPr>
        <p:spPr>
          <a:xfrm>
            <a:off x="1478470" y="4474561"/>
            <a:ext cx="89083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Około 25% wszystkich największych klęsk żywiołowych na świecie w latach 1966-2015 było związanych z falami upałów (Martinez-Austria &amp; </a:t>
            </a:r>
            <a:r>
              <a:rPr lang="pl-PL" dirty="0" err="1"/>
              <a:t>Bandala</a:t>
            </a:r>
            <a:r>
              <a:rPr lang="pl-PL" dirty="0"/>
              <a:t>, 2018);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Na terenie Polski i Niemiec szczególnie uciążliwe fale upałów wystąpiły w latach: 1992, 1994, 2003, 2006, 2015, 2018 i 2019.</a:t>
            </a:r>
          </a:p>
        </p:txBody>
      </p:sp>
    </p:spTree>
    <p:extLst>
      <p:ext uri="{BB962C8B-B14F-4D97-AF65-F5344CB8AC3E}">
        <p14:creationId xmlns:p14="http://schemas.microsoft.com/office/powerpoint/2010/main" val="34207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27F19BCB-DEC8-486F-88E1-0BAEB5942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846" y="968448"/>
            <a:ext cx="9144000" cy="447358"/>
          </a:xfrm>
        </p:spPr>
        <p:txBody>
          <a:bodyPr>
            <a:normAutofit/>
          </a:bodyPr>
          <a:lstStyle/>
          <a:p>
            <a:r>
              <a:rPr lang="pl-PL" dirty="0"/>
              <a:t>SUSZE</a:t>
            </a:r>
            <a:endParaRPr lang="en-GB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6758D4C1-F847-40E1-70EC-277B7C601B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461173"/>
              </p:ext>
            </p:extLst>
          </p:nvPr>
        </p:nvGraphicFramePr>
        <p:xfrm>
          <a:off x="766424" y="2921583"/>
          <a:ext cx="3617318" cy="3035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8524">
                  <a:extLst>
                    <a:ext uri="{9D8B030D-6E8A-4147-A177-3AD203B41FA5}">
                      <a16:colId xmlns:a16="http://schemas.microsoft.com/office/drawing/2014/main" val="2815663614"/>
                    </a:ext>
                  </a:extLst>
                </a:gridCol>
                <a:gridCol w="2478794">
                  <a:extLst>
                    <a:ext uri="{9D8B030D-6E8A-4147-A177-3AD203B41FA5}">
                      <a16:colId xmlns:a16="http://schemas.microsoft.com/office/drawing/2014/main" val="3206865330"/>
                    </a:ext>
                  </a:extLst>
                </a:gridCol>
              </a:tblGrid>
              <a:tr h="60966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Rok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Kategoria suszy  </a:t>
                      </a:r>
                      <a:endParaRPr lang="pl-PL" sz="1100">
                        <a:effectLst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Sezon wegetacyjny (kwiecień – wrzesień)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752605277"/>
                  </a:ext>
                </a:extLst>
              </a:tr>
              <a:tr h="2425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2018 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1" dirty="0">
                          <a:solidFill>
                            <a:srgbClr val="FF0000"/>
                          </a:solidFill>
                          <a:effectLst/>
                        </a:rPr>
                        <a:t>Susza ekstremalna </a:t>
                      </a:r>
                      <a:endParaRPr lang="pl-PL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343622051"/>
                  </a:ext>
                </a:extLst>
              </a:tr>
              <a:tr h="2425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1982 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Susza ekstremalna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4257118044"/>
                  </a:ext>
                </a:extLst>
              </a:tr>
              <a:tr h="2425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2003 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1" dirty="0">
                          <a:solidFill>
                            <a:srgbClr val="FF0000"/>
                          </a:solidFill>
                          <a:effectLst/>
                        </a:rPr>
                        <a:t>Susza silna </a:t>
                      </a:r>
                      <a:endParaRPr lang="pl-PL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801444964"/>
                  </a:ext>
                </a:extLst>
              </a:tr>
              <a:tr h="2425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1992 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Susza silna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25956247"/>
                  </a:ext>
                </a:extLst>
              </a:tr>
              <a:tr h="2425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2015 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1" dirty="0">
                          <a:solidFill>
                            <a:srgbClr val="FF0000"/>
                          </a:solidFill>
                          <a:effectLst/>
                        </a:rPr>
                        <a:t>Susza umiarkowana </a:t>
                      </a:r>
                      <a:endParaRPr lang="pl-PL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542938575"/>
                  </a:ext>
                </a:extLst>
              </a:tr>
              <a:tr h="2425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2006 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1" dirty="0">
                          <a:solidFill>
                            <a:srgbClr val="FF0000"/>
                          </a:solidFill>
                          <a:effectLst/>
                        </a:rPr>
                        <a:t>Susza umiarkowana </a:t>
                      </a:r>
                      <a:endParaRPr lang="pl-PL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32035101"/>
                  </a:ext>
                </a:extLst>
              </a:tr>
              <a:tr h="2425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2019 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1" dirty="0">
                          <a:solidFill>
                            <a:srgbClr val="FF0000"/>
                          </a:solidFill>
                          <a:effectLst/>
                        </a:rPr>
                        <a:t>Susza umiarkowana </a:t>
                      </a:r>
                      <a:endParaRPr lang="pl-PL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585661486"/>
                  </a:ext>
                </a:extLst>
              </a:tr>
              <a:tr h="2425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1989 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Susza umiarkowana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809376960"/>
                  </a:ext>
                </a:extLst>
              </a:tr>
              <a:tr h="2425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1999 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Susza umiarkowana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850514031"/>
                  </a:ext>
                </a:extLst>
              </a:tr>
              <a:tr h="2425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1" dirty="0">
                          <a:effectLst/>
                        </a:rPr>
                        <a:t>2007 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b="1" dirty="0">
                          <a:solidFill>
                            <a:srgbClr val="FF0000"/>
                          </a:solidFill>
                          <a:effectLst/>
                        </a:rPr>
                        <a:t>Susza umiarkowana </a:t>
                      </a:r>
                      <a:endParaRPr lang="pl-PL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432230475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38E07533-4C62-9C54-A294-9549BBF73DCA}"/>
              </a:ext>
            </a:extLst>
          </p:cNvPr>
          <p:cNvSpPr txBox="1"/>
          <p:nvPr/>
        </p:nvSpPr>
        <p:spPr>
          <a:xfrm>
            <a:off x="471846" y="1792709"/>
            <a:ext cx="4520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Sezony wegetacyjne z niedoborem opadów w okresie kwiecień-wrzesień charakteryzujące warunki suszy na koniec września na stacji </a:t>
            </a:r>
            <a:r>
              <a:rPr lang="pl-PL" sz="1400" dirty="0" err="1"/>
              <a:t>Görlitz</a:t>
            </a:r>
            <a:r>
              <a:rPr lang="pl-PL" sz="1400" dirty="0"/>
              <a:t> w latach 1981-2019 (na podstawie wyników projektu NEYMO-NW)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9E718E3-A2FA-75FF-FE31-981B42B19B28}"/>
              </a:ext>
            </a:extLst>
          </p:cNvPr>
          <p:cNvSpPr txBox="1"/>
          <p:nvPr/>
        </p:nvSpPr>
        <p:spPr>
          <a:xfrm>
            <a:off x="5216318" y="1792709"/>
            <a:ext cx="62092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Przyczyną susz jest długotrwały brak lub deficyt opadów atmosferycznych, a także wysokie wartości temperatury powietrza i duże usłonecznienie, które przyczyniają się do wzrostu parowania wody z gleby.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/>
              <a:t>W ostatnim okresie najbardziej intensywne susze w regionie granicznym Polska-Saksonia występowały w latach 2003, 2006, 2015 i 2018.</a:t>
            </a:r>
          </a:p>
        </p:txBody>
      </p:sp>
      <p:pic>
        <p:nvPicPr>
          <p:cNvPr id="11" name="Obraz 10" descr="Obraz zawierający trawa, zewnętrzne, drzewo, pole&#10;&#10;Opis wygenerowany automatycznie">
            <a:extLst>
              <a:ext uri="{FF2B5EF4-FFF2-40B4-BE49-F238E27FC236}">
                <a16:creationId xmlns:a16="http://schemas.microsoft.com/office/drawing/2014/main" id="{1CD9F105-8F13-B6CA-70A9-C01DB20E90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123" y="3944957"/>
            <a:ext cx="2879725" cy="215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az 14" descr="Obraz zawierający drzewo, przyroda, zewnętrzne, las&#10;&#10;Opis wygenerowany automatycznie">
            <a:extLst>
              <a:ext uri="{FF2B5EF4-FFF2-40B4-BE49-F238E27FC236}">
                <a16:creationId xmlns:a16="http://schemas.microsoft.com/office/drawing/2014/main" id="{4EB6FD11-BE2E-C07C-4D1C-60E7AB884E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5560" y="4213880"/>
            <a:ext cx="2160905" cy="162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6652B213-E2DE-899F-0889-DF2E8BFB3B4D}"/>
              </a:ext>
            </a:extLst>
          </p:cNvPr>
          <p:cNvSpPr txBox="1"/>
          <p:nvPr/>
        </p:nvSpPr>
        <p:spPr>
          <a:xfrm>
            <a:off x="5521123" y="6104592"/>
            <a:ext cx="16495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pl-PL" sz="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ot. B. Miszuk, I. </a:t>
            </a:r>
            <a:r>
              <a:rPr lang="pl-PL" sz="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Lejcuś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195044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27F19BCB-DEC8-486F-88E1-0BAEB5942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007897"/>
            <a:ext cx="9144000" cy="447358"/>
          </a:xfrm>
        </p:spPr>
        <p:txBody>
          <a:bodyPr>
            <a:normAutofit/>
          </a:bodyPr>
          <a:lstStyle/>
          <a:p>
            <a:r>
              <a:rPr lang="pl-PL" dirty="0"/>
              <a:t>PODSUMOWANIE I WNIOSKI</a:t>
            </a:r>
            <a:endParaRPr lang="en-GB" dirty="0"/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C523273-A5B1-4D01-8F28-BE3DAF61E07C}"/>
              </a:ext>
            </a:extLst>
          </p:cNvPr>
          <p:cNvSpPr txBox="1"/>
          <p:nvPr/>
        </p:nvSpPr>
        <p:spPr>
          <a:xfrm>
            <a:off x="555812" y="1550894"/>
            <a:ext cx="1071282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/>
              <a:t>W ciągu ostatnich kilku dekad obserwowany jest wyraźny, istotny statystycznie trend rosnący temperatury powietrza, który przyczynia się do wzrostu częstości fal upałów czy ograniczenia zasobów wodnych.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/>
              <a:t>Przyszłe scenariusze zmian klimatu wskazują, że w regionie Dolnego Śląska wzrost temperatury do 2100 roku może przekroczyć nawet 3,5</a:t>
            </a:r>
            <a:r>
              <a:rPr lang="pl-PL" sz="2000" baseline="30000" dirty="0"/>
              <a:t>o</a:t>
            </a:r>
            <a:r>
              <a:rPr lang="pl-PL" sz="2000" dirty="0"/>
              <a:t>C, co znacząco wpłynie na środowisko naturalne oraz sektory społeczno-ekonomiczne.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/>
              <a:t>W kolejnych dekadach prognozowany jest wzrost opadów w okresie zimowym przy jednoczesnym ich spadku w okresie półrocza ciepłego, co w konsekwencji może przyczynić się do intensyfikacji zjawiska suszy.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/>
              <a:t> Skutki zmian klimatu mogą zostać ograniczone poprzez działania adaptacyjne, związane m.in. z rozwojem systemów prognoz i wczesnego ostrzegania, odpowiednie planowanie przestrzenne czy racjonalne wykorzystanie zasobów wodnych. </a:t>
            </a:r>
          </a:p>
        </p:txBody>
      </p:sp>
    </p:spTree>
    <p:extLst>
      <p:ext uri="{BB962C8B-B14F-4D97-AF65-F5344CB8AC3E}">
        <p14:creationId xmlns:p14="http://schemas.microsoft.com/office/powerpoint/2010/main" val="2407917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4668A20D-AD06-4210-9841-4A5B6EF10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5349875"/>
            <a:ext cx="12192000" cy="1511938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638355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638356"/>
            <a:ext cx="3019693" cy="829836"/>
          </a:xfrm>
          <a:prstGeom prst="rect">
            <a:avLst/>
          </a:prstGeom>
        </p:spPr>
      </p:pic>
      <p:sp>
        <p:nvSpPr>
          <p:cNvPr id="7" name="Podtytuł 2"/>
          <p:cNvSpPr txBox="1">
            <a:spLocks/>
          </p:cNvSpPr>
          <p:nvPr/>
        </p:nvSpPr>
        <p:spPr>
          <a:xfrm>
            <a:off x="2585927" y="2172417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2800" b="1" dirty="0">
              <a:solidFill>
                <a:srgbClr val="00B050"/>
              </a:solidFill>
            </a:endParaRPr>
          </a:p>
          <a:p>
            <a:r>
              <a:rPr lang="pl-PL" sz="3600" b="1" dirty="0">
                <a:solidFill>
                  <a:srgbClr val="002060"/>
                </a:solidFill>
              </a:rPr>
              <a:t>Dziękuję za uwagę</a:t>
            </a:r>
          </a:p>
          <a:p>
            <a:endParaRPr lang="pl-PL" dirty="0"/>
          </a:p>
        </p:txBody>
      </p:sp>
      <p:sp>
        <p:nvSpPr>
          <p:cNvPr id="8" name="Podtytuł 2"/>
          <p:cNvSpPr txBox="1">
            <a:spLocks/>
          </p:cNvSpPr>
          <p:nvPr/>
        </p:nvSpPr>
        <p:spPr>
          <a:xfrm>
            <a:off x="2309611" y="4221570"/>
            <a:ext cx="9144000" cy="11222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/>
              <a:t>Zgorzelec, 22.09.2022</a:t>
            </a:r>
          </a:p>
          <a:p>
            <a:r>
              <a:rPr lang="pl-PL" sz="1400" b="1" dirty="0"/>
              <a:t>Bartłomiej Miszuk</a:t>
            </a:r>
          </a:p>
          <a:p>
            <a:r>
              <a:rPr lang="pl-PL" sz="1400" b="1" dirty="0">
                <a:solidFill>
                  <a:schemeClr val="accent1">
                    <a:lumMod val="50000"/>
                  </a:schemeClr>
                </a:solidFill>
              </a:rPr>
              <a:t>Bartlomiej.Miszuk@imgw.pl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9" name="Obraz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8783391" y="638356"/>
            <a:ext cx="3289747" cy="1033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051" y="5514064"/>
            <a:ext cx="1183560" cy="11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6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F23D5B9-1893-144D-DB33-9E899FDB7EB4}"/>
              </a:ext>
            </a:extLst>
          </p:cNvPr>
          <p:cNvSpPr txBox="1">
            <a:spLocks/>
          </p:cNvSpPr>
          <p:nvPr/>
        </p:nvSpPr>
        <p:spPr>
          <a:xfrm>
            <a:off x="2676368" y="1248568"/>
            <a:ext cx="5975350" cy="650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2400" dirty="0"/>
              <a:t>Czynniki klimatotwórcze </a:t>
            </a:r>
          </a:p>
        </p:txBody>
      </p:sp>
      <p:sp>
        <p:nvSpPr>
          <p:cNvPr id="3" name="Prostokąt zaokrąglony 4">
            <a:extLst>
              <a:ext uri="{FF2B5EF4-FFF2-40B4-BE49-F238E27FC236}">
                <a16:creationId xmlns:a16="http://schemas.microsoft.com/office/drawing/2014/main" id="{AD2303D7-DD23-9209-8A08-411BEE06CBFA}"/>
              </a:ext>
            </a:extLst>
          </p:cNvPr>
          <p:cNvSpPr/>
          <p:nvPr/>
        </p:nvSpPr>
        <p:spPr>
          <a:xfrm>
            <a:off x="1358741" y="2043906"/>
            <a:ext cx="2193925" cy="79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 dirty="0">
                <a:solidFill>
                  <a:srgbClr val="FFFFFF"/>
                </a:solidFill>
              </a:rPr>
              <a:t>Radiacyjne</a:t>
            </a:r>
          </a:p>
        </p:txBody>
      </p:sp>
      <p:sp>
        <p:nvSpPr>
          <p:cNvPr id="8" name="Prostokąt zaokrąglony 4">
            <a:extLst>
              <a:ext uri="{FF2B5EF4-FFF2-40B4-BE49-F238E27FC236}">
                <a16:creationId xmlns:a16="http://schemas.microsoft.com/office/drawing/2014/main" id="{93C8282B-9241-E6C9-36D9-91F88530F239}"/>
              </a:ext>
            </a:extLst>
          </p:cNvPr>
          <p:cNvSpPr/>
          <p:nvPr/>
        </p:nvSpPr>
        <p:spPr>
          <a:xfrm>
            <a:off x="1320641" y="3051969"/>
            <a:ext cx="2232025" cy="792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>
                <a:solidFill>
                  <a:srgbClr val="FFFFFF"/>
                </a:solidFill>
              </a:rPr>
              <a:t>Cyrkulacyjne</a:t>
            </a:r>
          </a:p>
        </p:txBody>
      </p:sp>
      <p:sp>
        <p:nvSpPr>
          <p:cNvPr id="10" name="Prostokąt zaokrąglony 4">
            <a:extLst>
              <a:ext uri="{FF2B5EF4-FFF2-40B4-BE49-F238E27FC236}">
                <a16:creationId xmlns:a16="http://schemas.microsoft.com/office/drawing/2014/main" id="{18818450-BE29-05BA-D6A0-B24E6C860CFC}"/>
              </a:ext>
            </a:extLst>
          </p:cNvPr>
          <p:cNvSpPr/>
          <p:nvPr/>
        </p:nvSpPr>
        <p:spPr>
          <a:xfrm>
            <a:off x="1320641" y="4060031"/>
            <a:ext cx="2232025" cy="792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b="1" dirty="0">
                <a:solidFill>
                  <a:srgbClr val="FFFFFF"/>
                </a:solidFill>
                <a:latin typeface="Arial" charset="0"/>
              </a:rPr>
              <a:t>Geograficzne</a:t>
            </a:r>
          </a:p>
        </p:txBody>
      </p:sp>
      <p:sp>
        <p:nvSpPr>
          <p:cNvPr id="11" name="Prostokąt zaokrąglony 4">
            <a:extLst>
              <a:ext uri="{FF2B5EF4-FFF2-40B4-BE49-F238E27FC236}">
                <a16:creationId xmlns:a16="http://schemas.microsoft.com/office/drawing/2014/main" id="{1B6519DE-6E7B-F8B9-99B9-160EAAE225DF}"/>
              </a:ext>
            </a:extLst>
          </p:cNvPr>
          <p:cNvSpPr/>
          <p:nvPr/>
        </p:nvSpPr>
        <p:spPr>
          <a:xfrm>
            <a:off x="1320641" y="5068094"/>
            <a:ext cx="2232025" cy="792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b="1" dirty="0">
                <a:solidFill>
                  <a:srgbClr val="FFFFFF"/>
                </a:solidFill>
                <a:latin typeface="Arial" charset="0"/>
              </a:rPr>
              <a:t>Antropogeniczne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12B3A569-2EF9-42FC-6498-261432ED1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730" y="2183606"/>
            <a:ext cx="4752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altLang="pl-PL" sz="1600" dirty="0"/>
              <a:t>dopływ promieniowania słonecznego (kąt padania promieni słonecznych, długość dnia)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F27138F0-EEF2-0FE5-E420-33599FAC3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730" y="3123406"/>
            <a:ext cx="4752975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pl-PL" altLang="pl-PL" sz="1600" dirty="0"/>
              <a:t>położenie ośrodków  barycznych, napływ  mas powietrza</a:t>
            </a:r>
            <a:r>
              <a:rPr lang="pl-PL" altLang="pl-PL" dirty="0"/>
              <a:t> 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1254DE5E-C9AC-D917-3FEE-074CD789F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730" y="4026694"/>
            <a:ext cx="47529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pl-PL" altLang="pl-PL" sz="1600" dirty="0"/>
              <a:t>ukształtowanie terenu, wysokość nad poziom morza, rozmieszczenie lądów i mórz, prądy morskie, pokrywa glebowa i roślinna, </a:t>
            </a:r>
            <a:r>
              <a:rPr lang="pl-PL" altLang="pl-PL" sz="1600" dirty="0" err="1"/>
              <a:t>itp</a:t>
            </a:r>
            <a:endParaRPr lang="pl-PL" altLang="pl-PL" sz="1600" dirty="0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120F723D-D53B-AEEA-E997-4D2FED8FD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730" y="5139531"/>
            <a:ext cx="4752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pl-PL" altLang="pl-PL" sz="1600" dirty="0"/>
              <a:t>przekształcenie naturalnego pokrycia terenu, emisja zanieczyszczeń</a:t>
            </a:r>
          </a:p>
        </p:txBody>
      </p:sp>
      <p:sp>
        <p:nvSpPr>
          <p:cNvPr id="16" name="Strzałka w dół 4">
            <a:extLst>
              <a:ext uri="{FF2B5EF4-FFF2-40B4-BE49-F238E27FC236}">
                <a16:creationId xmlns:a16="http://schemas.microsoft.com/office/drawing/2014/main" id="{60CB510D-8076-831D-5AA4-6523112CF7D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63028" y="2797115"/>
            <a:ext cx="287338" cy="1232020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pl-PL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Strzałka w dół 4">
            <a:extLst>
              <a:ext uri="{FF2B5EF4-FFF2-40B4-BE49-F238E27FC236}">
                <a16:creationId xmlns:a16="http://schemas.microsoft.com/office/drawing/2014/main" id="{6088BA94-575A-B4CE-1E94-3F16A8500BC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63027" y="3803589"/>
            <a:ext cx="287338" cy="1232021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pl-PL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Strzałka w dół 4">
            <a:extLst>
              <a:ext uri="{FF2B5EF4-FFF2-40B4-BE49-F238E27FC236}">
                <a16:creationId xmlns:a16="http://schemas.microsoft.com/office/drawing/2014/main" id="{820F77D2-EFA7-DDF1-3174-82DF4018D0F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63028" y="4813240"/>
            <a:ext cx="287338" cy="1232020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pl-PL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Strzałka w dół 4">
            <a:extLst>
              <a:ext uri="{FF2B5EF4-FFF2-40B4-BE49-F238E27FC236}">
                <a16:creationId xmlns:a16="http://schemas.microsoft.com/office/drawing/2014/main" id="{E4B283B3-8340-7274-370D-95E87716108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363028" y="1787465"/>
            <a:ext cx="287338" cy="1232020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>
              <a:defRPr/>
            </a:pPr>
            <a:endParaRPr lang="pl-PL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7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5BDE171-9BC8-4A2D-A23F-ED45CD566E3D}"/>
              </a:ext>
            </a:extLst>
          </p:cNvPr>
          <p:cNvSpPr txBox="1"/>
          <p:nvPr/>
        </p:nvSpPr>
        <p:spPr>
          <a:xfrm>
            <a:off x="570458" y="1206978"/>
            <a:ext cx="981067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„NEYMO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Lausitzer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Neiße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/Nysa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Lużycka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– Modelowanie klimatyczne i hydrologiczne, Analiza i Prognoza” (Program Operacyjny Współpracy Transgranicznej Polska-Saksonia 2007-2013), 2012-2015,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„KLAPS - zmiany klimatu, zanieczyszczenia powietrza i przekroczenia ładunków krytycznych w regionie granicznym Polska-Saksonia” (Program Operacyjny Współpracy Transgranicznej Polska-Saksonia 2007-2013), 2012-2014,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NEYMO-NW Nysa Łużycka - Modelowanie klimatyczne i hydrologiczne, analiza i prognoza zasobów wodnych w warunkach niskich wód (w ramach Programu Współpracy INTERREG Polska – Saksonia 2014-2020), 2018-2020,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TRANSGEA - Transgraniczna współpraca w zakresie lokalnych działań adaptacyjnych do zmian klimatu (w ramach Programy Współpracy INTERREG Polska – Saksonia 2014 – 2020), 2018-2020.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WIKT - Wsparcie działań na rzecz ochrony klimatu w regionie transgranicznym  (w ramach Programy Współpracy INTERREG Polska – Saksonia 2014 – 2020), 2020-2022.</a:t>
            </a:r>
          </a:p>
        </p:txBody>
      </p:sp>
    </p:spTree>
    <p:extLst>
      <p:ext uri="{BB962C8B-B14F-4D97-AF65-F5344CB8AC3E}">
        <p14:creationId xmlns:p14="http://schemas.microsoft.com/office/powerpoint/2010/main" val="1349648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22" y="1172346"/>
            <a:ext cx="4770041" cy="1066541"/>
          </a:xfrm>
        </p:spPr>
        <p:txBody>
          <a:bodyPr>
            <a:noAutofit/>
          </a:bodyPr>
          <a:lstStyle/>
          <a:p>
            <a:r>
              <a:rPr lang="pl-PL" sz="1800" dirty="0"/>
              <a:t>Przebieg roczny średnich wartości temperatury powietrza na stacjach: Legnica (niziny), </a:t>
            </a:r>
            <a:r>
              <a:rPr lang="pl-PL" sz="1800" dirty="0" err="1"/>
              <a:t>Görlitz</a:t>
            </a:r>
            <a:r>
              <a:rPr lang="pl-PL" sz="1800" dirty="0"/>
              <a:t> (przedgórze), Jelenia Góra (niższe piętra gór) i Śnieżka (szczytowa partia gór)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2C3D20C-B3D0-4CDF-9496-6E53189B8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547" y="3036210"/>
            <a:ext cx="4244340" cy="261683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02C4B09-E15F-4A11-B276-92B21B91A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861" y="3018285"/>
            <a:ext cx="4353345" cy="2616835"/>
          </a:xfrm>
          <a:prstGeom prst="rect">
            <a:avLst/>
          </a:prstGeom>
        </p:spPr>
      </p:pic>
      <p:sp>
        <p:nvSpPr>
          <p:cNvPr id="4" name="Podtytuł 2">
            <a:extLst>
              <a:ext uri="{FF2B5EF4-FFF2-40B4-BE49-F238E27FC236}">
                <a16:creationId xmlns:a16="http://schemas.microsoft.com/office/drawing/2014/main" id="{CCC1E86F-D5CB-DDA4-4C77-F9F9A610C5A5}"/>
              </a:ext>
            </a:extLst>
          </p:cNvPr>
          <p:cNvSpPr txBox="1">
            <a:spLocks/>
          </p:cNvSpPr>
          <p:nvPr/>
        </p:nvSpPr>
        <p:spPr>
          <a:xfrm>
            <a:off x="5794512" y="1183072"/>
            <a:ext cx="4770041" cy="1066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/>
              <a:t>Przebieg roczny średniej obszarowej sumy opadów atmosferycznych oraz sum opadów na stacjach reprezentujących część nizinną (</a:t>
            </a:r>
            <a:r>
              <a:rPr lang="pl-PL" sz="1800" dirty="0" err="1"/>
              <a:t>Cottbus</a:t>
            </a:r>
            <a:r>
              <a:rPr lang="pl-PL" sz="1800" dirty="0"/>
              <a:t>) i górską (Jakuszyce)</a:t>
            </a:r>
          </a:p>
        </p:txBody>
      </p:sp>
    </p:spTree>
    <p:extLst>
      <p:ext uri="{BB962C8B-B14F-4D97-AF65-F5344CB8AC3E}">
        <p14:creationId xmlns:p14="http://schemas.microsoft.com/office/powerpoint/2010/main" val="2284015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846" y="968447"/>
            <a:ext cx="9144000" cy="593739"/>
          </a:xfrm>
        </p:spPr>
        <p:txBody>
          <a:bodyPr>
            <a:noAutofit/>
          </a:bodyPr>
          <a:lstStyle/>
          <a:p>
            <a:r>
              <a:rPr lang="pl-PL" sz="1800" dirty="0"/>
              <a:t>Sumy opadów atmosferycznych (RR), liczba dni z opadem o sumie dobowej co najmniej 10 mm (RR10) oraz częstość dni bez opadu (R&lt;1) w półroczu ciepłym w latach 1971-2020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47A09CC-6659-A55F-8363-8938BFBA4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461" y="1562186"/>
            <a:ext cx="3799385" cy="228367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A1C946-AE4C-53A5-9A72-3FD6925CE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440" y="1555184"/>
            <a:ext cx="3805209" cy="228717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E255E64-594D-8D00-CF01-755954DB2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460" y="4153977"/>
            <a:ext cx="3799385" cy="2283673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4716D01E-57C0-DA50-F2A1-4C9F4F1667E6}"/>
              </a:ext>
            </a:extLst>
          </p:cNvPr>
          <p:cNvSpPr/>
          <p:nvPr/>
        </p:nvSpPr>
        <p:spPr>
          <a:xfrm>
            <a:off x="6244440" y="4285129"/>
            <a:ext cx="640454" cy="24977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6AE9D3D-BBAC-2CA6-72C4-B8A12B896631}"/>
              </a:ext>
            </a:extLst>
          </p:cNvPr>
          <p:cNvSpPr/>
          <p:nvPr/>
        </p:nvSpPr>
        <p:spPr>
          <a:xfrm>
            <a:off x="6244440" y="4727900"/>
            <a:ext cx="640454" cy="24977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215BD43-81F0-B65D-9BC9-7FAED1572F68}"/>
              </a:ext>
            </a:extLst>
          </p:cNvPr>
          <p:cNvSpPr/>
          <p:nvPr/>
        </p:nvSpPr>
        <p:spPr>
          <a:xfrm>
            <a:off x="6244440" y="5170671"/>
            <a:ext cx="640454" cy="24977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F871F43-0150-81E0-6B17-B55734E7DCD8}"/>
              </a:ext>
            </a:extLst>
          </p:cNvPr>
          <p:cNvSpPr/>
          <p:nvPr/>
        </p:nvSpPr>
        <p:spPr>
          <a:xfrm>
            <a:off x="6244440" y="5639782"/>
            <a:ext cx="640454" cy="24977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B0735AB-29B9-28B8-0E24-BF2E50451F44}"/>
              </a:ext>
            </a:extLst>
          </p:cNvPr>
          <p:cNvSpPr txBox="1"/>
          <p:nvPr/>
        </p:nvSpPr>
        <p:spPr>
          <a:xfrm>
            <a:off x="7109012" y="4227121"/>
            <a:ext cx="250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Niziny (do 150 m n.p.m.)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CF4966A-48FD-333C-1F3D-A9F1BF72FECE}"/>
              </a:ext>
            </a:extLst>
          </p:cNvPr>
          <p:cNvSpPr txBox="1"/>
          <p:nvPr/>
        </p:nvSpPr>
        <p:spPr>
          <a:xfrm>
            <a:off x="7109012" y="4698896"/>
            <a:ext cx="250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Przedgórze (151-300 m n.p.m.)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2C91F00-739B-D4E0-A5C0-34E4F1101054}"/>
              </a:ext>
            </a:extLst>
          </p:cNvPr>
          <p:cNvSpPr txBox="1"/>
          <p:nvPr/>
        </p:nvSpPr>
        <p:spPr>
          <a:xfrm>
            <a:off x="7109012" y="5170671"/>
            <a:ext cx="345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Niższe piętra gór (301-600 m n.p.m.)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6ED023D-0320-1A2D-8872-EA3DC403B3BC}"/>
              </a:ext>
            </a:extLst>
          </p:cNvPr>
          <p:cNvSpPr txBox="1"/>
          <p:nvPr/>
        </p:nvSpPr>
        <p:spPr>
          <a:xfrm>
            <a:off x="7109012" y="5610778"/>
            <a:ext cx="345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Szczytowe piętra gór ( powyżej 600 m n.p.m.)</a:t>
            </a:r>
          </a:p>
        </p:txBody>
      </p:sp>
    </p:spTree>
    <p:extLst>
      <p:ext uri="{BB962C8B-B14F-4D97-AF65-F5344CB8AC3E}">
        <p14:creationId xmlns:p14="http://schemas.microsoft.com/office/powerpoint/2010/main" val="133072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065" y="1253257"/>
            <a:ext cx="9144000" cy="447358"/>
          </a:xfrm>
        </p:spPr>
        <p:txBody>
          <a:bodyPr>
            <a:noAutofit/>
          </a:bodyPr>
          <a:lstStyle/>
          <a:p>
            <a:r>
              <a:rPr lang="pl-PL" sz="1600" dirty="0"/>
              <a:t>Zmiany wybranych elementów meteorologicznych w Legnicy, </a:t>
            </a:r>
            <a:r>
              <a:rPr lang="pl-PL" sz="1600" dirty="0" err="1"/>
              <a:t>Görlitz</a:t>
            </a:r>
            <a:r>
              <a:rPr lang="pl-PL" sz="1600" dirty="0"/>
              <a:t>, Jeleniej Górze i Śnieżce w latach </a:t>
            </a:r>
          </a:p>
          <a:p>
            <a:r>
              <a:rPr lang="pl-PL" sz="1600" dirty="0"/>
              <a:t>1971-2015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86AA859-A60C-4270-BB55-D666CE57C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087499"/>
              </p:ext>
            </p:extLst>
          </p:nvPr>
        </p:nvGraphicFramePr>
        <p:xfrm>
          <a:off x="2359771" y="1993980"/>
          <a:ext cx="6629400" cy="1733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33225519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990806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959325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723764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3616861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79810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4048124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22119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9080933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35005120"/>
                    </a:ext>
                  </a:extLst>
                </a:gridCol>
              </a:tblGrid>
              <a:tr h="97155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 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Tmax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Tmin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Tśr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Tmax&gt;30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Tmin&lt;0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suma opadów</a:t>
                      </a:r>
                      <a:br>
                        <a:rPr lang="pl-PL" sz="1100" u="none" strike="noStrike">
                          <a:effectLst/>
                        </a:rPr>
                      </a:br>
                      <a:r>
                        <a:rPr lang="pl-PL" sz="1100" u="none" strike="noStrike">
                          <a:effectLst/>
                        </a:rPr>
                        <a:t> [mm]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opad  &gt;10 mm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częsdość </a:t>
                      </a:r>
                      <a:r>
                        <a:rPr lang="pl-PL" sz="1100" u="none" strike="noStrike" dirty="0">
                          <a:effectLst/>
                        </a:rPr>
                        <a:t>opadów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okresy bezop.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extLst>
                  <a:ext uri="{0D108BD9-81ED-4DB2-BD59-A6C34878D82A}">
                    <a16:rowId xmlns:a16="http://schemas.microsoft.com/office/drawing/2014/main" val="4197917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Legnica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0,22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2,04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-0,66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1,69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-0,85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48452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 dirty="0" err="1">
                          <a:effectLst/>
                        </a:rPr>
                        <a:t>Görlitz</a:t>
                      </a:r>
                      <a:r>
                        <a:rPr lang="pl-PL" sz="1100" u="none" strike="noStrike" dirty="0">
                          <a:effectLst/>
                        </a:rPr>
                        <a:t> 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0,22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1,21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1,26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-1,86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-0,08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21865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Jelenia Góra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0,29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1,33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-2,25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13,59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0,66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1,16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-0,14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39183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Śnieżka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-7,04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-47,81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-0,51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0,63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-0,48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619823"/>
                  </a:ext>
                </a:extLst>
              </a:tr>
            </a:tbl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id="{B517E8EE-1305-4124-938E-7F9F73207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15" y="4028393"/>
            <a:ext cx="2819967" cy="16949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A2D3BEA-25CD-430B-842A-EE470B440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959" y="4028393"/>
            <a:ext cx="2819968" cy="169123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92EAEC2-C2E7-4BEC-9231-EE57EF46E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9204" y="4024644"/>
            <a:ext cx="2819967" cy="169498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181C629-94FD-4D9C-8267-978E54608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9448" y="4024644"/>
            <a:ext cx="2819967" cy="16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9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odtytuł 2">
            <a:extLst>
              <a:ext uri="{FF2B5EF4-FFF2-40B4-BE49-F238E27FC236}">
                <a16:creationId xmlns:a16="http://schemas.microsoft.com/office/drawing/2014/main" id="{26980496-2600-4102-89E9-61727E3B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065" y="1253257"/>
            <a:ext cx="9144000" cy="447358"/>
          </a:xfrm>
        </p:spPr>
        <p:txBody>
          <a:bodyPr>
            <a:noAutofit/>
          </a:bodyPr>
          <a:lstStyle/>
          <a:p>
            <a:r>
              <a:rPr lang="pl-PL" sz="1600" dirty="0"/>
              <a:t>Zmiany wybranych elementów meteorologicznych w Legnicy, Gorlitz, Jeleniej Górze i Śnieżce w latach </a:t>
            </a:r>
          </a:p>
          <a:p>
            <a:r>
              <a:rPr lang="pl-PL" sz="1600" dirty="0"/>
              <a:t>1971-2015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86AA859-A60C-4270-BB55-D666CE57C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84987"/>
              </p:ext>
            </p:extLst>
          </p:nvPr>
        </p:nvGraphicFramePr>
        <p:xfrm>
          <a:off x="2359771" y="1993980"/>
          <a:ext cx="6629400" cy="1733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33225519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990806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9593256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7237641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3616861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79810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4048124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22119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9080933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35005120"/>
                    </a:ext>
                  </a:extLst>
                </a:gridCol>
              </a:tblGrid>
              <a:tr h="97155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 dirty="0">
                          <a:effectLst/>
                        </a:rPr>
                        <a:t> 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Tmax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Tmin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Tśr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Tmax&gt;30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Tmin&lt;0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suma opadów</a:t>
                      </a:r>
                      <a:br>
                        <a:rPr lang="pl-PL" sz="1100" u="none" strike="noStrike">
                          <a:effectLst/>
                        </a:rPr>
                      </a:br>
                      <a:r>
                        <a:rPr lang="pl-PL" sz="1100" u="none" strike="noStrike">
                          <a:effectLst/>
                        </a:rPr>
                        <a:t> [mm]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opad  &gt;10 mm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częsdość </a:t>
                      </a:r>
                      <a:r>
                        <a:rPr lang="pl-PL" sz="1100" u="none" strike="noStrike" dirty="0">
                          <a:effectLst/>
                        </a:rPr>
                        <a:t>opadów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</a:rPr>
                        <a:t>okresy bezop.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extLst>
                  <a:ext uri="{0D108BD9-81ED-4DB2-BD59-A6C34878D82A}">
                    <a16:rowId xmlns:a16="http://schemas.microsoft.com/office/drawing/2014/main" val="4197917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Legnica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0,22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2,04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-0,66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1,69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0,01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-0,85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0,03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48452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Gorlitz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0,22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0,15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0,32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1,21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-0,77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1,26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0,06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-1,86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-0,08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21865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Jelenia Góra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0,23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0,29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1,33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-2,25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13,59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0,66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1,16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-0,14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39183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Śnieżka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0,39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0,37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0,00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-7,04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-47,81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-0,51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0,63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 dirty="0">
                          <a:effectLst/>
                        </a:rPr>
                        <a:t>-0,48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619823"/>
                  </a:ext>
                </a:extLst>
              </a:tr>
            </a:tbl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id="{B517E8EE-1305-4124-938E-7F9F73207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15" y="4028393"/>
            <a:ext cx="2819967" cy="169498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A2D3BEA-25CD-430B-842A-EE470B440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959" y="4028393"/>
            <a:ext cx="2819968" cy="169123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92EAEC2-C2E7-4BEC-9231-EE57EF46E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9204" y="4024644"/>
            <a:ext cx="2819967" cy="169498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181C629-94FD-4D9C-8267-978E54608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9448" y="4024644"/>
            <a:ext cx="2819967" cy="1694980"/>
          </a:xfrm>
          <a:prstGeom prst="rect">
            <a:avLst/>
          </a:prstGeom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1B948633-1FBC-AA7E-58E0-7388587B195A}"/>
              </a:ext>
            </a:extLst>
          </p:cNvPr>
          <p:cNvSpPr/>
          <p:nvPr/>
        </p:nvSpPr>
        <p:spPr>
          <a:xfrm>
            <a:off x="3370729" y="2727957"/>
            <a:ext cx="3281083" cy="1237129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693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az 30">
            <a:extLst>
              <a:ext uri="{FF2B5EF4-FFF2-40B4-BE49-F238E27FC236}">
                <a16:creationId xmlns:a16="http://schemas.microsoft.com/office/drawing/2014/main" id="{2F410E82-7E05-4C3A-87A1-4D720BB49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54"/>
          <a:stretch/>
        </p:blipFill>
        <p:spPr>
          <a:xfrm>
            <a:off x="0" y="0"/>
            <a:ext cx="12192000" cy="86264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CBD6F9-F554-441B-9F3B-DC8DB5A22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51" y="69860"/>
            <a:ext cx="708948" cy="708948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338" y="6194737"/>
            <a:ext cx="2021982" cy="60895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1" b="12658"/>
          <a:stretch/>
        </p:blipFill>
        <p:spPr bwMode="auto">
          <a:xfrm>
            <a:off x="7482625" y="6194737"/>
            <a:ext cx="2259437" cy="66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78BF6419-497B-22BB-BCE5-C403A00C8A23}"/>
              </a:ext>
            </a:extLst>
          </p:cNvPr>
          <p:cNvSpPr txBox="1">
            <a:spLocks/>
          </p:cNvSpPr>
          <p:nvPr/>
        </p:nvSpPr>
        <p:spPr>
          <a:xfrm>
            <a:off x="1860578" y="862642"/>
            <a:ext cx="7200403" cy="795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1600" dirty="0">
                <a:latin typeface="Verdana" panose="020B0604030504040204" pitchFamily="34" charset="0"/>
              </a:rPr>
              <a:t>Zmiana warunków termicznych w latach 1971-2010 w regionie wsparcia projektu KLAPS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FE02DD3E-E6E1-D73F-53CD-AA865858C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917730"/>
              </p:ext>
            </p:extLst>
          </p:nvPr>
        </p:nvGraphicFramePr>
        <p:xfrm>
          <a:off x="2003702" y="1873856"/>
          <a:ext cx="5999838" cy="112464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148398">
                  <a:extLst>
                    <a:ext uri="{9D8B030D-6E8A-4147-A177-3AD203B41FA5}">
                      <a16:colId xmlns:a16="http://schemas.microsoft.com/office/drawing/2014/main" val="3471897176"/>
                    </a:ext>
                  </a:extLst>
                </a:gridCol>
                <a:gridCol w="1616935">
                  <a:extLst>
                    <a:ext uri="{9D8B030D-6E8A-4147-A177-3AD203B41FA5}">
                      <a16:colId xmlns:a16="http://schemas.microsoft.com/office/drawing/2014/main" val="2262276266"/>
                    </a:ext>
                  </a:extLst>
                </a:gridCol>
                <a:gridCol w="1616935">
                  <a:extLst>
                    <a:ext uri="{9D8B030D-6E8A-4147-A177-3AD203B41FA5}">
                      <a16:colId xmlns:a16="http://schemas.microsoft.com/office/drawing/2014/main" val="1910603649"/>
                    </a:ext>
                  </a:extLst>
                </a:gridCol>
                <a:gridCol w="1617570">
                  <a:extLst>
                    <a:ext uri="{9D8B030D-6E8A-4147-A177-3AD203B41FA5}">
                      <a16:colId xmlns:a16="http://schemas.microsoft.com/office/drawing/2014/main" val="2701330227"/>
                    </a:ext>
                  </a:extLst>
                </a:gridCol>
              </a:tblGrid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wysokość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Temp. średnia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Temp. max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Temp. min.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1564091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Do 150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817182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151-350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1.0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60779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351-650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4596627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Pow. 650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0.9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9239855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2179FE6A-7F28-1CD7-DB5E-D40F9846D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90547"/>
              </p:ext>
            </p:extLst>
          </p:nvPr>
        </p:nvGraphicFramePr>
        <p:xfrm>
          <a:off x="1139606" y="3214529"/>
          <a:ext cx="8037028" cy="290372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59524">
                  <a:extLst>
                    <a:ext uri="{9D8B030D-6E8A-4147-A177-3AD203B41FA5}">
                      <a16:colId xmlns:a16="http://schemas.microsoft.com/office/drawing/2014/main" val="2853770168"/>
                    </a:ext>
                  </a:extLst>
                </a:gridCol>
                <a:gridCol w="1644376">
                  <a:extLst>
                    <a:ext uri="{9D8B030D-6E8A-4147-A177-3AD203B41FA5}">
                      <a16:colId xmlns:a16="http://schemas.microsoft.com/office/drawing/2014/main" val="2748176493"/>
                    </a:ext>
                  </a:extLst>
                </a:gridCol>
                <a:gridCol w="1644376">
                  <a:extLst>
                    <a:ext uri="{9D8B030D-6E8A-4147-A177-3AD203B41FA5}">
                      <a16:colId xmlns:a16="http://schemas.microsoft.com/office/drawing/2014/main" val="3380166995"/>
                    </a:ext>
                  </a:extLst>
                </a:gridCol>
                <a:gridCol w="1644376">
                  <a:extLst>
                    <a:ext uri="{9D8B030D-6E8A-4147-A177-3AD203B41FA5}">
                      <a16:colId xmlns:a16="http://schemas.microsoft.com/office/drawing/2014/main" val="4012358092"/>
                    </a:ext>
                  </a:extLst>
                </a:gridCol>
                <a:gridCol w="1644376">
                  <a:extLst>
                    <a:ext uri="{9D8B030D-6E8A-4147-A177-3AD203B41FA5}">
                      <a16:colId xmlns:a16="http://schemas.microsoft.com/office/drawing/2014/main" val="1448484868"/>
                    </a:ext>
                  </a:extLst>
                </a:gridCol>
              </a:tblGrid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Elevation class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wiosna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lato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jesień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zima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0434916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Temperatura maksymalna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19494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Do 150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21351263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151-350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79826538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351-650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2.0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2.4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82551549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Pow. 650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2.0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2.1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44095791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Temperatura średnia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671305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Do 150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5469413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151-350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7554860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351-650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4611595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Pow. 650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5910587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Temperatura minimalna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422887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Do 150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1583025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151-350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13184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351-650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602119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Pow. 650 m </a:t>
                      </a:r>
                      <a:r>
                        <a:rPr lang="pl-PL" sz="1100" dirty="0" err="1">
                          <a:effectLst/>
                        </a:rPr>
                        <a:t>npm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1.4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0.9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0.1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6596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72494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F21C8D5EB7D74985DE9AC436108EAF" ma:contentTypeVersion="9" ma:contentTypeDescription="Create a new document." ma:contentTypeScope="" ma:versionID="7b62023e95e26466ee8a951991b7ba4f">
  <xsd:schema xmlns:xsd="http://www.w3.org/2001/XMLSchema" xmlns:xs="http://www.w3.org/2001/XMLSchema" xmlns:p="http://schemas.microsoft.com/office/2006/metadata/properties" xmlns:ns3="fa2e6727-b41a-4edf-bd29-51d55bc80a40" xmlns:ns4="00c77493-c4da-45d9-a683-0717bef56a55" targetNamespace="http://schemas.microsoft.com/office/2006/metadata/properties" ma:root="true" ma:fieldsID="de4bb9b9766c0758239c8e68f51f2e48" ns3:_="" ns4:_="">
    <xsd:import namespace="fa2e6727-b41a-4edf-bd29-51d55bc80a40"/>
    <xsd:import namespace="00c77493-c4da-45d9-a683-0717bef56a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2e6727-b41a-4edf-bd29-51d55bc80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77493-c4da-45d9-a683-0717bef56a5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B340B5-37BA-4DC5-A28F-AFD06AC617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EC691D-F0B2-4DE3-9C5B-9DEB929029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2e6727-b41a-4edf-bd29-51d55bc80a40"/>
    <ds:schemaRef ds:uri="00c77493-c4da-45d9-a683-0717bef56a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F05A43-A1AA-4B85-9941-75677FF31C76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fa2e6727-b41a-4edf-bd29-51d55bc80a40"/>
    <ds:schemaRef ds:uri="http://purl.org/dc/terms/"/>
    <ds:schemaRef ds:uri="00c77493-c4da-45d9-a683-0717bef56a55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1962</Words>
  <Application>Microsoft Office PowerPoint</Application>
  <PresentationFormat>Panoramiczny</PresentationFormat>
  <Paragraphs>547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Verdana</vt:lpstr>
      <vt:lpstr>Wingdings 3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Iwona Zdralewicz</dc:creator>
  <cp:lastModifiedBy>Bartłomiej Miszuk</cp:lastModifiedBy>
  <cp:revision>136</cp:revision>
  <dcterms:created xsi:type="dcterms:W3CDTF">2020-12-04T15:59:38Z</dcterms:created>
  <dcterms:modified xsi:type="dcterms:W3CDTF">2022-09-12T08:57:12Z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0x010100FAF21C8D5EB7D74985DE9AC436108EAF</vt:lpwstr>
  </property>
</Properties>
</file>