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9"/>
  </p:notesMasterIdLst>
  <p:handoutMasterIdLst>
    <p:handoutMasterId r:id="rId20"/>
  </p:handoutMasterIdLst>
  <p:sldIdLst>
    <p:sldId id="579" r:id="rId2"/>
    <p:sldId id="610" r:id="rId3"/>
    <p:sldId id="624" r:id="rId4"/>
    <p:sldId id="625" r:id="rId5"/>
    <p:sldId id="623" r:id="rId6"/>
    <p:sldId id="597" r:id="rId7"/>
    <p:sldId id="626" r:id="rId8"/>
    <p:sldId id="627" r:id="rId9"/>
    <p:sldId id="628" r:id="rId10"/>
    <p:sldId id="629" r:id="rId11"/>
    <p:sldId id="630" r:id="rId12"/>
    <p:sldId id="631" r:id="rId13"/>
    <p:sldId id="633" r:id="rId14"/>
    <p:sldId id="634" r:id="rId15"/>
    <p:sldId id="636" r:id="rId16"/>
    <p:sldId id="638" r:id="rId17"/>
    <p:sldId id="637" r:id="rId18"/>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51199ECE-E241-4714-BF0E-F75D6C13D8F6}">
          <p14:sldIdLst>
            <p14:sldId id="579"/>
            <p14:sldId id="610"/>
            <p14:sldId id="624"/>
            <p14:sldId id="625"/>
            <p14:sldId id="623"/>
            <p14:sldId id="597"/>
            <p14:sldId id="626"/>
            <p14:sldId id="627"/>
            <p14:sldId id="628"/>
            <p14:sldId id="629"/>
            <p14:sldId id="630"/>
            <p14:sldId id="631"/>
            <p14:sldId id="633"/>
            <p14:sldId id="634"/>
            <p14:sldId id="636"/>
            <p14:sldId id="638"/>
            <p14:sldId id="6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snapToGrid="0">
      <p:cViewPr varScale="1">
        <p:scale>
          <a:sx n="84" d="100"/>
          <a:sy n="84" d="100"/>
        </p:scale>
        <p:origin x="57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Arkusz_programu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76702217778337"/>
          <c:y val="5.9482737734706241E-2"/>
          <c:w val="0.43033527059117621"/>
          <c:h val="0.9123121340601655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Obliczenia!$G$17:$G$25</c:f>
              <c:strCache>
                <c:ptCount val="9"/>
                <c:pt idx="0">
                  <c:v>Wzrost częstotliwości występowania ekstremalnych zjawisk pogodowych (nawalnych deszczy, powodzi, podtopień, gradów, upałów, susz, gwałtownych wiatrów)</c:v>
                </c:pt>
                <c:pt idx="1">
                  <c:v>Wzrost średniej temperatury powietrza, szczególnie w okresie letnim</c:v>
                </c:pt>
                <c:pt idx="2">
                  <c:v>Zmniejszająca się pokrywa śnieżna w okresie zimowym</c:v>
                </c:pt>
                <c:pt idx="3">
                  <c:v>Ograniczona dostępność wody w niektórych regionach</c:v>
                </c:pt>
                <c:pt idx="4">
                  <c:v>Zagrożenie dla zdrowia ludzi</c:v>
                </c:pt>
                <c:pt idx="5">
                  <c:v>Zagrożenie dla zwierząt i roślin, utrata bioróżnorodności</c:v>
                </c:pt>
                <c:pt idx="6">
                  <c:v>Nie wiem, trudno powiedzieć</c:v>
                </c:pt>
                <c:pt idx="7">
                  <c:v>Nie dostrzegam żadnych</c:v>
                </c:pt>
                <c:pt idx="8">
                  <c:v>Inne</c:v>
                </c:pt>
              </c:strCache>
            </c:strRef>
          </c:cat>
          <c:val>
            <c:numRef>
              <c:f>Obliczenia!$H$17:$H$25</c:f>
              <c:numCache>
                <c:formatCode>0.0%</c:formatCode>
                <c:ptCount val="9"/>
                <c:pt idx="0">
                  <c:v>0.61</c:v>
                </c:pt>
                <c:pt idx="1">
                  <c:v>0.58374999999999999</c:v>
                </c:pt>
                <c:pt idx="2">
                  <c:v>0.40375</c:v>
                </c:pt>
                <c:pt idx="3">
                  <c:v>0.40375</c:v>
                </c:pt>
                <c:pt idx="4">
                  <c:v>0.39124999999999999</c:v>
                </c:pt>
                <c:pt idx="5">
                  <c:v>0.36249999999999999</c:v>
                </c:pt>
                <c:pt idx="6">
                  <c:v>0.04</c:v>
                </c:pt>
                <c:pt idx="7">
                  <c:v>2.75E-2</c:v>
                </c:pt>
                <c:pt idx="8">
                  <c:v>5.0000000000000001E-3</c:v>
                </c:pt>
              </c:numCache>
            </c:numRef>
          </c:val>
          <c:extLst xmlns:c16r2="http://schemas.microsoft.com/office/drawing/2015/06/chart">
            <c:ext xmlns:c16="http://schemas.microsoft.com/office/drawing/2014/chart" uri="{C3380CC4-5D6E-409C-BE32-E72D297353CC}">
              <c16:uniqueId val="{00000000-A8E7-43E2-855F-2F7719889DB0}"/>
            </c:ext>
          </c:extLst>
        </c:ser>
        <c:dLbls>
          <c:dLblPos val="outEnd"/>
          <c:showLegendKey val="0"/>
          <c:showVal val="1"/>
          <c:showCatName val="0"/>
          <c:showSerName val="0"/>
          <c:showPercent val="0"/>
          <c:showBubbleSize val="0"/>
        </c:dLbls>
        <c:gapWidth val="100"/>
        <c:axId val="873069256"/>
        <c:axId val="873079448"/>
      </c:barChart>
      <c:catAx>
        <c:axId val="873069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pl-PL"/>
          </a:p>
        </c:txPr>
        <c:crossAx val="873079448"/>
        <c:crosses val="autoZero"/>
        <c:auto val="1"/>
        <c:lblAlgn val="ctr"/>
        <c:lblOffset val="100"/>
        <c:noMultiLvlLbl val="0"/>
      </c:catAx>
      <c:valAx>
        <c:axId val="87307944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pl-PL"/>
          </a:p>
        </c:txPr>
        <c:crossAx val="873069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1" i="0" baseline="0">
          <a:solidFill>
            <a:schemeClr val="tx1"/>
          </a:solidFill>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26572917017E-2"/>
          <c:y val="2.7700603646551841E-2"/>
          <c:w val="0.73232046206514034"/>
          <c:h val="0.96433349188594164"/>
        </c:manualLayout>
      </c:layout>
      <c:barChart>
        <c:barDir val="bar"/>
        <c:grouping val="clustered"/>
        <c:varyColors val="0"/>
        <c:ser>
          <c:idx val="0"/>
          <c:order val="0"/>
          <c:tx>
            <c:strRef>
              <c:f>Arkusz1!$C$3</c:f>
              <c:strCache>
                <c:ptCount val="1"/>
                <c:pt idx="0">
                  <c:v>Ogółem</c:v>
                </c:pt>
              </c:strCache>
            </c:strRef>
          </c:tx>
          <c:spPr>
            <a:solidFill>
              <a:srgbClr val="47576D"/>
            </a:solidFill>
            <a:ln w="3175">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D200-4A8B-A8B2-F1E18CDC5ED6}"/>
              </c:ext>
            </c:extLst>
          </c:dPt>
          <c:dPt>
            <c:idx val="1"/>
            <c:invertIfNegative val="0"/>
            <c:bubble3D val="0"/>
            <c:extLst xmlns:c16r2="http://schemas.microsoft.com/office/drawing/2015/06/chart">
              <c:ext xmlns:c16="http://schemas.microsoft.com/office/drawing/2014/chart" uri="{C3380CC4-5D6E-409C-BE32-E72D297353CC}">
                <c16:uniqueId val="{00000001-D200-4A8B-A8B2-F1E18CDC5ED6}"/>
              </c:ext>
            </c:extLst>
          </c:dPt>
          <c:dPt>
            <c:idx val="2"/>
            <c:invertIfNegative val="0"/>
            <c:bubble3D val="0"/>
            <c:extLst xmlns:c16r2="http://schemas.microsoft.com/office/drawing/2015/06/chart">
              <c:ext xmlns:c16="http://schemas.microsoft.com/office/drawing/2014/chart" uri="{C3380CC4-5D6E-409C-BE32-E72D297353CC}">
                <c16:uniqueId val="{00000002-D200-4A8B-A8B2-F1E18CDC5ED6}"/>
              </c:ext>
            </c:extLst>
          </c:dPt>
          <c:dPt>
            <c:idx val="4"/>
            <c:invertIfNegative val="0"/>
            <c:bubble3D val="0"/>
            <c:extLst xmlns:c16r2="http://schemas.microsoft.com/office/drawing/2015/06/chart">
              <c:ext xmlns:c16="http://schemas.microsoft.com/office/drawing/2014/chart" uri="{C3380CC4-5D6E-409C-BE32-E72D297353CC}">
                <c16:uniqueId val="{00000003-D200-4A8B-A8B2-F1E18CDC5ED6}"/>
              </c:ext>
            </c:extLst>
          </c:dPt>
          <c:dPt>
            <c:idx val="5"/>
            <c:invertIfNegative val="0"/>
            <c:bubble3D val="0"/>
            <c:extLst xmlns:c16r2="http://schemas.microsoft.com/office/drawing/2015/06/chart">
              <c:ext xmlns:c16="http://schemas.microsoft.com/office/drawing/2014/chart" uri="{C3380CC4-5D6E-409C-BE32-E72D297353CC}">
                <c16:uniqueId val="{00000004-D200-4A8B-A8B2-F1E18CDC5ED6}"/>
              </c:ext>
            </c:extLst>
          </c:dPt>
          <c:dPt>
            <c:idx val="6"/>
            <c:invertIfNegative val="0"/>
            <c:bubble3D val="0"/>
            <c:extLst xmlns:c16r2="http://schemas.microsoft.com/office/drawing/2015/06/chart">
              <c:ext xmlns:c16="http://schemas.microsoft.com/office/drawing/2014/chart" uri="{C3380CC4-5D6E-409C-BE32-E72D297353CC}">
                <c16:uniqueId val="{00000005-D200-4A8B-A8B2-F1E18CDC5ED6}"/>
              </c:ext>
            </c:extLst>
          </c:dPt>
          <c:dPt>
            <c:idx val="8"/>
            <c:invertIfNegative val="0"/>
            <c:bubble3D val="0"/>
            <c:extLst xmlns:c16r2="http://schemas.microsoft.com/office/drawing/2015/06/chart">
              <c:ext xmlns:c16="http://schemas.microsoft.com/office/drawing/2014/chart" uri="{C3380CC4-5D6E-409C-BE32-E72D297353CC}">
                <c16:uniqueId val="{00000006-D200-4A8B-A8B2-F1E18CDC5ED6}"/>
              </c:ext>
            </c:extLst>
          </c:dPt>
          <c:dPt>
            <c:idx val="9"/>
            <c:invertIfNegative val="0"/>
            <c:bubble3D val="0"/>
            <c:extLst xmlns:c16r2="http://schemas.microsoft.com/office/drawing/2015/06/chart">
              <c:ext xmlns:c16="http://schemas.microsoft.com/office/drawing/2014/chart" uri="{C3380CC4-5D6E-409C-BE32-E72D297353CC}">
                <c16:uniqueId val="{00000007-D200-4A8B-A8B2-F1E18CDC5ED6}"/>
              </c:ext>
            </c:extLst>
          </c:dPt>
          <c:dPt>
            <c:idx val="10"/>
            <c:invertIfNegative val="0"/>
            <c:bubble3D val="0"/>
            <c:extLst xmlns:c16r2="http://schemas.microsoft.com/office/drawing/2015/06/chart">
              <c:ext xmlns:c16="http://schemas.microsoft.com/office/drawing/2014/chart" uri="{C3380CC4-5D6E-409C-BE32-E72D297353CC}">
                <c16:uniqueId val="{00000008-D200-4A8B-A8B2-F1E18CDC5ED6}"/>
              </c:ext>
            </c:extLst>
          </c:dPt>
          <c:dPt>
            <c:idx val="11"/>
            <c:invertIfNegative val="0"/>
            <c:bubble3D val="0"/>
            <c:extLst xmlns:c16r2="http://schemas.microsoft.com/office/drawing/2015/06/chart">
              <c:ext xmlns:c16="http://schemas.microsoft.com/office/drawing/2014/chart" uri="{C3380CC4-5D6E-409C-BE32-E72D297353CC}">
                <c16:uniqueId val="{0000000A-D200-4A8B-A8B2-F1E18CDC5ED6}"/>
              </c:ext>
            </c:extLst>
          </c:dPt>
          <c:dPt>
            <c:idx val="12"/>
            <c:invertIfNegative val="0"/>
            <c:bubble3D val="0"/>
            <c:spPr>
              <a:solidFill>
                <a:srgbClr val="BFBFBF"/>
              </a:solidFill>
              <a:ln w="3175">
                <a:noFill/>
              </a:ln>
              <a:effectLst/>
            </c:spPr>
            <c:extLst xmlns:c16r2="http://schemas.microsoft.com/office/drawing/2015/06/chart">
              <c:ext xmlns:c16="http://schemas.microsoft.com/office/drawing/2014/chart" uri="{C3380CC4-5D6E-409C-BE32-E72D297353CC}">
                <c16:uniqueId val="{0000000C-D200-4A8B-A8B2-F1E18CDC5ED6}"/>
              </c:ext>
            </c:extLst>
          </c:dPt>
          <c:dPt>
            <c:idx val="13"/>
            <c:invertIfNegative val="0"/>
            <c:bubble3D val="0"/>
            <c:spPr>
              <a:solidFill>
                <a:srgbClr val="595959"/>
              </a:solidFill>
              <a:ln w="3175">
                <a:noFill/>
              </a:ln>
              <a:effectLst/>
            </c:spPr>
            <c:extLst xmlns:c16r2="http://schemas.microsoft.com/office/drawing/2015/06/chart">
              <c:ext xmlns:c16="http://schemas.microsoft.com/office/drawing/2014/chart" uri="{C3380CC4-5D6E-409C-BE32-E72D297353CC}">
                <c16:uniqueId val="{0000000F-D200-4A8B-A8B2-F1E18CDC5ED6}"/>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200-4A8B-A8B2-F1E18CDC5ED6}"/>
                </c:ext>
                <c:ext xmlns:c15="http://schemas.microsoft.com/office/drawing/2012/chart" uri="{CE6537A1-D6FC-4f65-9D91-7224C49458BB}">
                  <c15:spPr xmlns:c15="http://schemas.microsoft.com/office/drawing/2012/chart">
                    <a:prstGeom prst="rect">
                      <a:avLst/>
                    </a:prstGeom>
                  </c15:spPr>
                </c:ext>
              </c:extLst>
            </c:dLbl>
            <c:dLbl>
              <c:idx val="4"/>
              <c:layout>
                <c:manualLayout>
                  <c:x val="-7.3587698663147641E-2"/>
                  <c:y val="5.7535902981497038E-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200-4A8B-A8B2-F1E18CDC5ED6}"/>
                </c:ext>
                <c:ext xmlns:c15="http://schemas.microsoft.com/office/drawing/2012/chart" uri="{CE6537A1-D6FC-4f65-9D91-7224C49458BB}">
                  <c15:layout>
                    <c:manualLayout>
                      <c:w val="0.21737764017744898"/>
                      <c:h val="0.22699105927006721"/>
                    </c:manualLayout>
                  </c15:layout>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Arkusz1!$B$4:$B$17</c:f>
              <c:strCache>
                <c:ptCount val="14"/>
                <c:pt idx="0">
                  <c:v>Tworzenie zbiorników retencyjnych</c:v>
                </c:pt>
                <c:pt idx="1">
                  <c:v>Zbieranie i wykorzystywanie wody deszczowej</c:v>
                </c:pt>
                <c:pt idx="2">
                  <c:v>Oszczędzanie wody w gospodarstwie domowym</c:v>
                </c:pt>
                <c:pt idx="3">
                  <c:v>Budowa lub rozbudowa systemów melioracyjnych</c:v>
                </c:pt>
                <c:pt idx="4">
                  <c:v>Sadzenie drzew i krzewów</c:v>
                </c:pt>
                <c:pt idx="5">
                  <c:v>Zwiększenie retencji glebowej poprzez odpowiednie zabiegi agrotechniczne (np. orka w poprzek stoku)</c:v>
                </c:pt>
                <c:pt idx="6">
                  <c:v>Zaprzestanie marnowaniu żywności</c:v>
                </c:pt>
                <c:pt idx="7">
                  <c:v>ograniczenie betonowania miast</c:v>
                </c:pt>
                <c:pt idx="8">
                  <c:v>zrównoważenie przemysłu, gospodarki</c:v>
                </c:pt>
                <c:pt idx="9">
                  <c:v>ogólne zapobieganie zmianom klimatycznym</c:v>
                </c:pt>
                <c:pt idx="10">
                  <c:v>obiżenie emisji gazów cieplarnianych</c:v>
                </c:pt>
                <c:pt idx="11">
                  <c:v>zwiększanie świadomości, edukacja</c:v>
                </c:pt>
                <c:pt idx="12">
                  <c:v>Inne działania</c:v>
                </c:pt>
                <c:pt idx="13">
                  <c:v>Nie wiem, trudno powiedzieć</c:v>
                </c:pt>
              </c:strCache>
            </c:strRef>
          </c:cat>
          <c:val>
            <c:numRef>
              <c:f>Arkusz1!$C$4:$C$17</c:f>
              <c:numCache>
                <c:formatCode>###0</c:formatCode>
                <c:ptCount val="14"/>
                <c:pt idx="0">
                  <c:v>35.54115523748159</c:v>
                </c:pt>
                <c:pt idx="1">
                  <c:v>33.612565461027792</c:v>
                </c:pt>
                <c:pt idx="2">
                  <c:v>27.894238520981613</c:v>
                </c:pt>
                <c:pt idx="3">
                  <c:v>16.777919054397813</c:v>
                </c:pt>
                <c:pt idx="4">
                  <c:v>16.312803910793846</c:v>
                </c:pt>
                <c:pt idx="5">
                  <c:v>8.3634440421186387</c:v>
                </c:pt>
                <c:pt idx="6">
                  <c:v>4.0643801074517745</c:v>
                </c:pt>
                <c:pt idx="7">
                  <c:v>3.9638765741403628</c:v>
                </c:pt>
                <c:pt idx="8">
                  <c:v>3.4464261930333584</c:v>
                </c:pt>
                <c:pt idx="9">
                  <c:v>3.1152024750037475</c:v>
                </c:pt>
                <c:pt idx="10">
                  <c:v>2.0999948986455181</c:v>
                </c:pt>
                <c:pt idx="11">
                  <c:v>1.6722991260751705</c:v>
                </c:pt>
                <c:pt idx="12">
                  <c:v>5.8977288000867079</c:v>
                </c:pt>
                <c:pt idx="13">
                  <c:v>20.757168090253227</c:v>
                </c:pt>
              </c:numCache>
            </c:numRef>
          </c:val>
          <c:extLst xmlns:c16r2="http://schemas.microsoft.com/office/drawing/2015/06/chart">
            <c:ext xmlns:c16="http://schemas.microsoft.com/office/drawing/2014/chart" uri="{C3380CC4-5D6E-409C-BE32-E72D297353CC}">
              <c16:uniqueId val="{0000000D-D200-4A8B-A8B2-F1E18CDC5ED6}"/>
            </c:ext>
          </c:extLst>
        </c:ser>
        <c:dLbls>
          <c:dLblPos val="outEnd"/>
          <c:showLegendKey val="0"/>
          <c:showVal val="1"/>
          <c:showCatName val="0"/>
          <c:showSerName val="0"/>
          <c:showPercent val="0"/>
          <c:showBubbleSize val="0"/>
        </c:dLbls>
        <c:gapWidth val="80"/>
        <c:axId val="873081800"/>
        <c:axId val="873084152"/>
      </c:barChart>
      <c:catAx>
        <c:axId val="873081800"/>
        <c:scaling>
          <c:orientation val="maxMin"/>
        </c:scaling>
        <c:delete val="1"/>
        <c:axPos val="l"/>
        <c:numFmt formatCode="0.00%" sourceLinked="0"/>
        <c:majorTickMark val="none"/>
        <c:minorTickMark val="none"/>
        <c:tickLblPos val="nextTo"/>
        <c:crossAx val="873084152"/>
        <c:crosses val="autoZero"/>
        <c:auto val="1"/>
        <c:lblAlgn val="ctr"/>
        <c:lblOffset val="100"/>
        <c:noMultiLvlLbl val="0"/>
      </c:catAx>
      <c:valAx>
        <c:axId val="873084152"/>
        <c:scaling>
          <c:orientation val="minMax"/>
        </c:scaling>
        <c:delete val="1"/>
        <c:axPos val="b"/>
        <c:numFmt formatCode="####%" sourceLinked="0"/>
        <c:majorTickMark val="out"/>
        <c:minorTickMark val="none"/>
        <c:tickLblPos val="nextTo"/>
        <c:crossAx val="873081800"/>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92934027777777"/>
          <c:y val="6.8379629629629637E-2"/>
          <c:w val="0.33032986111111118"/>
          <c:h val="0.88087962962962973"/>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E93-4323-B451-340B81ADB005}"/>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2E93-4323-B451-340B81ADB005}"/>
              </c:ext>
            </c:extLst>
          </c:dPt>
          <c:dPt>
            <c:idx val="2"/>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5-2E93-4323-B451-340B81ADB005}"/>
              </c:ext>
            </c:extLst>
          </c:dPt>
          <c:dLbls>
            <c:dLbl>
              <c:idx val="0"/>
              <c:layout>
                <c:manualLayout>
                  <c:x val="5.3842347845237427E-2"/>
                  <c:y val="-0.15237355101634806"/>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2E93-4323-B451-340B81ADB005}"/>
                </c:ext>
                <c:ext xmlns:c15="http://schemas.microsoft.com/office/drawing/2012/chart" uri="{CE6537A1-D6FC-4f65-9D91-7224C49458BB}">
                  <c15:layout/>
                </c:ext>
              </c:extLst>
            </c:dLbl>
            <c:dLbl>
              <c:idx val="1"/>
              <c:layout>
                <c:manualLayout>
                  <c:x val="-7.7857058912412069E-2"/>
                  <c:y val="-6.467572919354289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2E93-4323-B451-340B81ADB005}"/>
                </c:ext>
                <c:ext xmlns:c15="http://schemas.microsoft.com/office/drawing/2012/chart" uri="{CE6537A1-D6FC-4f65-9D91-7224C49458BB}">
                  <c15:layout/>
                </c:ext>
              </c:extLst>
            </c:dLbl>
            <c:dLbl>
              <c:idx val="2"/>
              <c:layout>
                <c:manualLayout>
                  <c:x val="-0.1493880429125464"/>
                  <c:y val="-6.51059557152671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2E93-4323-B451-340B81ADB005}"/>
                </c:ext>
                <c:ext xmlns:c15="http://schemas.microsoft.com/office/drawing/2012/chart" uri="{CE6537A1-D6FC-4f65-9D91-7224C49458BB}">
                  <c15:layout>
                    <c:manualLayout>
                      <c:w val="0.32993854258121158"/>
                      <c:h val="0.19715752072641138"/>
                    </c:manualLayout>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Obliczenia!$G$53:$G$55</c:f>
              <c:strCache>
                <c:ptCount val="3"/>
                <c:pt idx="0">
                  <c:v>Tak</c:v>
                </c:pt>
                <c:pt idx="1">
                  <c:v>Nie</c:v>
                </c:pt>
                <c:pt idx="2">
                  <c:v>Trudno powiedzieć</c:v>
                </c:pt>
              </c:strCache>
            </c:strRef>
          </c:cat>
          <c:val>
            <c:numRef>
              <c:f>Obliczenia!$H$53:$H$55</c:f>
              <c:numCache>
                <c:formatCode>0.0%</c:formatCode>
                <c:ptCount val="3"/>
                <c:pt idx="0">
                  <c:v>0.83374999999999999</c:v>
                </c:pt>
                <c:pt idx="1">
                  <c:v>6.5000000000000002E-2</c:v>
                </c:pt>
                <c:pt idx="2">
                  <c:v>0.10125000000000001</c:v>
                </c:pt>
              </c:numCache>
            </c:numRef>
          </c:val>
          <c:extLst xmlns:c16r2="http://schemas.microsoft.com/office/drawing/2015/06/chart">
            <c:ext xmlns:c16="http://schemas.microsoft.com/office/drawing/2014/chart" uri="{C3380CC4-5D6E-409C-BE32-E72D297353CC}">
              <c16:uniqueId val="{00000006-2E93-4323-B451-340B81ADB005}"/>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8174603174603"/>
          <c:y val="7.7238425925925919E-2"/>
          <c:w val="0.76490396825396822"/>
          <c:h val="0.89238796296296297"/>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2DE-433F-94FF-AD1351A8945F}"/>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42DE-433F-94FF-AD1351A8945F}"/>
              </c:ext>
            </c:extLst>
          </c:dPt>
          <c:dPt>
            <c:idx val="2"/>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5-42DE-433F-94FF-AD1351A8945F}"/>
              </c:ext>
            </c:extLst>
          </c:dPt>
          <c:dLbls>
            <c:dLbl>
              <c:idx val="0"/>
              <c:layout>
                <c:manualLayout>
                  <c:x val="0.12404054277585823"/>
                  <c:y val="0.105407067336107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42DE-433F-94FF-AD1351A8945F}"/>
                </c:ext>
                <c:ext xmlns:c15="http://schemas.microsoft.com/office/drawing/2012/chart" uri="{CE6537A1-D6FC-4f65-9D91-7224C49458BB}">
                  <c15:layout/>
                </c:ext>
              </c:extLst>
            </c:dLbl>
            <c:dLbl>
              <c:idx val="1"/>
              <c:layout>
                <c:manualLayout>
                  <c:x val="-0.18996096711249921"/>
                  <c:y val="7.529876617594444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42DE-433F-94FF-AD1351A8945F}"/>
                </c:ext>
                <c:ext xmlns:c15="http://schemas.microsoft.com/office/drawing/2012/chart" uri="{CE6537A1-D6FC-4f65-9D91-7224C49458BB}">
                  <c15:layout/>
                </c:ext>
              </c:extLst>
            </c:dLbl>
            <c:dLbl>
              <c:idx val="2"/>
              <c:layout>
                <c:manualLayout>
                  <c:x val="3.753253683434421E-2"/>
                  <c:y val="-0.12358041332077377"/>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2DE-433F-94FF-AD1351A8945F}"/>
                </c:ext>
                <c:ext xmlns:c15="http://schemas.microsoft.com/office/drawing/2012/chart" uri="{CE6537A1-D6FC-4f65-9D91-7224C49458BB}">
                  <c15:layout>
                    <c:manualLayout>
                      <c:w val="0.82685556700652973"/>
                      <c:h val="6.429318608802452E-2"/>
                    </c:manualLayout>
                  </c15:layout>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Obliczenia!$B$121:$B$123</c:f>
              <c:strCache>
                <c:ptCount val="3"/>
                <c:pt idx="0">
                  <c:v>Tak</c:v>
                </c:pt>
                <c:pt idx="1">
                  <c:v>Nie</c:v>
                </c:pt>
                <c:pt idx="2">
                  <c:v>Trudno powiedzieć</c:v>
                </c:pt>
              </c:strCache>
            </c:strRef>
          </c:cat>
          <c:val>
            <c:numRef>
              <c:f>Obliczenia!$C$121:$C$123</c:f>
              <c:numCache>
                <c:formatCode>0.0%</c:formatCode>
                <c:ptCount val="3"/>
                <c:pt idx="0">
                  <c:v>0.38374999999999998</c:v>
                </c:pt>
                <c:pt idx="1">
                  <c:v>0.57999999999999996</c:v>
                </c:pt>
                <c:pt idx="2">
                  <c:v>3.6249999999999998E-2</c:v>
                </c:pt>
              </c:numCache>
            </c:numRef>
          </c:val>
          <c:extLst xmlns:c16r2="http://schemas.microsoft.com/office/drawing/2015/06/chart">
            <c:ext xmlns:c16="http://schemas.microsoft.com/office/drawing/2014/chart" uri="{C3380CC4-5D6E-409C-BE32-E72D297353CC}">
              <c16:uniqueId val="{00000006-42DE-433F-94FF-AD1351A8945F}"/>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b="1"/>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8174603174603"/>
          <c:y val="7.7238425925925919E-2"/>
          <c:w val="0.76490396825396822"/>
          <c:h val="0.89238796296296297"/>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838-44D9-BD66-8779B547B4D9}"/>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B838-44D9-BD66-8779B547B4D9}"/>
              </c:ext>
            </c:extLst>
          </c:dPt>
          <c:dPt>
            <c:idx val="2"/>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5-B838-44D9-BD66-8779B547B4D9}"/>
              </c:ext>
            </c:extLst>
          </c:dPt>
          <c:dLbls>
            <c:dLbl>
              <c:idx val="0"/>
              <c:layout>
                <c:manualLayout>
                  <c:x val="0.12404054277585823"/>
                  <c:y val="0.105407067336107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B838-44D9-BD66-8779B547B4D9}"/>
                </c:ext>
                <c:ext xmlns:c15="http://schemas.microsoft.com/office/drawing/2012/chart" uri="{CE6537A1-D6FC-4f65-9D91-7224C49458BB}">
                  <c15:layout/>
                </c:ext>
              </c:extLst>
            </c:dLbl>
            <c:dLbl>
              <c:idx val="1"/>
              <c:layout>
                <c:manualLayout>
                  <c:x val="-0.18996096711249921"/>
                  <c:y val="7.529876617594444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B838-44D9-BD66-8779B547B4D9}"/>
                </c:ext>
                <c:ext xmlns:c15="http://schemas.microsoft.com/office/drawing/2012/chart" uri="{CE6537A1-D6FC-4f65-9D91-7224C49458BB}">
                  <c15:layout/>
                </c:ext>
              </c:extLst>
            </c:dLbl>
            <c:dLbl>
              <c:idx val="2"/>
              <c:layout>
                <c:manualLayout>
                  <c:x val="-0.18750646663217796"/>
                  <c:y val="-0.1021034829482758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B838-44D9-BD66-8779B547B4D9}"/>
                </c:ext>
                <c:ext xmlns:c15="http://schemas.microsoft.com/office/drawing/2012/chart" uri="{CE6537A1-D6FC-4f65-9D91-7224C49458BB}">
                  <c15:layout>
                    <c:manualLayout>
                      <c:w val="0.56301697414569163"/>
                      <c:h val="0.10724795514720924"/>
                    </c:manualLayout>
                  </c15:layout>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Obliczenia!$B$111:$B$113</c:f>
              <c:strCache>
                <c:ptCount val="3"/>
                <c:pt idx="0">
                  <c:v>Tak</c:v>
                </c:pt>
                <c:pt idx="1">
                  <c:v>Nie</c:v>
                </c:pt>
                <c:pt idx="2">
                  <c:v>Trudno powiedzieć</c:v>
                </c:pt>
              </c:strCache>
            </c:strRef>
          </c:cat>
          <c:val>
            <c:numRef>
              <c:f>Obliczenia!$C$111:$C$113</c:f>
              <c:numCache>
                <c:formatCode>0.0%</c:formatCode>
                <c:ptCount val="3"/>
                <c:pt idx="0">
                  <c:v>0.50875000000000004</c:v>
                </c:pt>
                <c:pt idx="1">
                  <c:v>0.46250000000000002</c:v>
                </c:pt>
                <c:pt idx="2">
                  <c:v>2.8750000000000001E-2</c:v>
                </c:pt>
              </c:numCache>
            </c:numRef>
          </c:val>
          <c:extLst xmlns:c16r2="http://schemas.microsoft.com/office/drawing/2015/06/chart">
            <c:ext xmlns:c16="http://schemas.microsoft.com/office/drawing/2014/chart" uri="{C3380CC4-5D6E-409C-BE32-E72D297353CC}">
              <c16:uniqueId val="{00000006-B838-44D9-BD66-8779B547B4D9}"/>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b="1"/>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25072070909165"/>
          <c:y val="8.7422351186238118E-2"/>
          <c:w val="0.44674927929090824"/>
          <c:h val="0.9065510970630597"/>
        </c:manualLayout>
      </c:layout>
      <c:barChart>
        <c:barDir val="bar"/>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Obliczenia!$L$111:$L$114</c:f>
              <c:strCache>
                <c:ptCount val="4"/>
                <c:pt idx="0">
                  <c:v>w mediach tradycyjnych (telewizja, radio, prasa)</c:v>
                </c:pt>
                <c:pt idx="1">
                  <c:v>w mediach elektronicznych (Internet)</c:v>
                </c:pt>
                <c:pt idx="2">
                  <c:v>w kampaniach społecznych</c:v>
                </c:pt>
                <c:pt idx="3">
                  <c:v>innych miejscach</c:v>
                </c:pt>
              </c:strCache>
            </c:strRef>
          </c:cat>
          <c:val>
            <c:numRef>
              <c:f>Obliczenia!$M$111:$M$114</c:f>
              <c:numCache>
                <c:formatCode>0.0%</c:formatCode>
                <c:ptCount val="4"/>
                <c:pt idx="0">
                  <c:v>0.69041769041769041</c:v>
                </c:pt>
                <c:pt idx="1">
                  <c:v>0.63390663390663393</c:v>
                </c:pt>
                <c:pt idx="2">
                  <c:v>1.2285012285012284E-2</c:v>
                </c:pt>
                <c:pt idx="3">
                  <c:v>4.6683046683046681E-2</c:v>
                </c:pt>
              </c:numCache>
            </c:numRef>
          </c:val>
          <c:extLst xmlns:c16r2="http://schemas.microsoft.com/office/drawing/2015/06/chart">
            <c:ext xmlns:c16="http://schemas.microsoft.com/office/drawing/2014/chart" uri="{C3380CC4-5D6E-409C-BE32-E72D297353CC}">
              <c16:uniqueId val="{00000000-FF37-4A37-AED6-6A529FCA8DE4}"/>
            </c:ext>
          </c:extLst>
        </c:ser>
        <c:dLbls>
          <c:dLblPos val="outEnd"/>
          <c:showLegendKey val="0"/>
          <c:showVal val="1"/>
          <c:showCatName val="0"/>
          <c:showSerName val="0"/>
          <c:showPercent val="0"/>
          <c:showBubbleSize val="0"/>
        </c:dLbls>
        <c:gapWidth val="100"/>
        <c:axId val="873078664"/>
        <c:axId val="873086112"/>
      </c:barChart>
      <c:catAx>
        <c:axId val="873078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l-PL"/>
          </a:p>
        </c:txPr>
        <c:crossAx val="873086112"/>
        <c:crosses val="autoZero"/>
        <c:auto val="1"/>
        <c:lblAlgn val="ctr"/>
        <c:lblOffset val="100"/>
        <c:noMultiLvlLbl val="0"/>
      </c:catAx>
      <c:valAx>
        <c:axId val="873086112"/>
        <c:scaling>
          <c:orientation val="minMax"/>
        </c:scaling>
        <c:delete val="1"/>
        <c:axPos val="t"/>
        <c:numFmt formatCode="0.0%" sourceLinked="1"/>
        <c:majorTickMark val="none"/>
        <c:minorTickMark val="none"/>
        <c:tickLblPos val="nextTo"/>
        <c:crossAx val="873078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45295138888888"/>
          <c:y val="5.2469779806836231E-2"/>
          <c:w val="0.41718555223001391"/>
          <c:h val="0.88450429633266359"/>
        </c:manualLayout>
      </c:layout>
      <c:barChart>
        <c:barDir val="bar"/>
        <c:grouping val="percentStacked"/>
        <c:varyColors val="0"/>
        <c:ser>
          <c:idx val="0"/>
          <c:order val="0"/>
          <c:tx>
            <c:strRef>
              <c:f>Obliczenia!$K$227</c:f>
              <c:strCache>
                <c:ptCount val="1"/>
                <c:pt idx="0">
                  <c:v>1 - ocena najniższa</c:v>
                </c:pt>
              </c:strCache>
            </c:strRef>
          </c:tx>
          <c:spPr>
            <a:solidFill>
              <a:schemeClr val="accent5"/>
            </a:solidFill>
            <a:ln>
              <a:noFill/>
            </a:ln>
            <a:effectLst/>
          </c:spPr>
          <c:invertIfNegative val="0"/>
          <c:dLbls>
            <c:dLbl>
              <c:idx val="0"/>
              <c:layout>
                <c:manualLayout>
                  <c:x val="-4.4091710758378229E-3"/>
                  <c:y val="3.90243902439024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65B-4BA9-8381-E017412B5391}"/>
                </c:ext>
                <c:ext xmlns:c15="http://schemas.microsoft.com/office/drawing/2012/chart" uri="{CE6537A1-D6FC-4f65-9D91-7224C49458BB}">
                  <c15:layout/>
                </c:ext>
              </c:extLst>
            </c:dLbl>
            <c:dLbl>
              <c:idx val="1"/>
              <c:layout>
                <c:manualLayout>
                  <c:x val="0"/>
                  <c:y val="3.4146341463414658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5B-4BA9-8381-E017412B5391}"/>
                </c:ext>
                <c:ext xmlns:c15="http://schemas.microsoft.com/office/drawing/2012/chart" uri="{CE6537A1-D6FC-4f65-9D91-7224C49458BB}">
                  <c15:layout/>
                </c:ext>
              </c:extLst>
            </c:dLbl>
            <c:dLbl>
              <c:idx val="2"/>
              <c:layout>
                <c:manualLayout>
                  <c:x val="-2.2045855379188711E-3"/>
                  <c:y val="3.90243902439024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5B-4BA9-8381-E017412B5391}"/>
                </c:ext>
                <c:ext xmlns:c15="http://schemas.microsoft.com/office/drawing/2012/chart" uri="{CE6537A1-D6FC-4f65-9D91-7224C49458BB}">
                  <c15:layout/>
                </c:ext>
              </c:extLst>
            </c:dLbl>
            <c:dLbl>
              <c:idx val="3"/>
              <c:layout>
                <c:manualLayout>
                  <c:x val="6.6137566137566134E-3"/>
                  <c:y val="3.658574995198771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5B-4BA9-8381-E017412B5391}"/>
                </c:ext>
                <c:ext xmlns:c15="http://schemas.microsoft.com/office/drawing/2012/chart" uri="{CE6537A1-D6FC-4f65-9D91-7224C49458BB}">
                  <c15:layout/>
                </c:ext>
              </c:extLst>
            </c:dLbl>
            <c:dLbl>
              <c:idx val="4"/>
              <c:layout>
                <c:manualLayout>
                  <c:x val="-4.4091710758378229E-3"/>
                  <c:y val="3.170731707317073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5B-4BA9-8381-E017412B5391}"/>
                </c:ext>
                <c:ext xmlns:c15="http://schemas.microsoft.com/office/drawing/2012/chart" uri="{CE6537A1-D6FC-4f65-9D91-7224C49458BB}">
                  <c15:layout/>
                </c:ext>
              </c:extLst>
            </c:dLbl>
            <c:dLbl>
              <c:idx val="5"/>
              <c:layout>
                <c:manualLayout>
                  <c:x val="-4.4091710758377423E-3"/>
                  <c:y val="3.414634146341463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65B-4BA9-8381-E017412B5391}"/>
                </c:ext>
                <c:ext xmlns:c15="http://schemas.microsoft.com/office/drawing/2012/chart" uri="{CE6537A1-D6FC-4f65-9D91-7224C49458BB}">
                  <c15:layout/>
                </c:ext>
              </c:extLst>
            </c:dLbl>
            <c:dLbl>
              <c:idx val="6"/>
              <c:layout>
                <c:manualLayout>
                  <c:x val="-2.2045855379188711E-3"/>
                  <c:y val="3.414634146341463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65B-4BA9-8381-E017412B5391}"/>
                </c:ext>
                <c:ext xmlns:c15="http://schemas.microsoft.com/office/drawing/2012/chart" uri="{CE6537A1-D6FC-4f65-9D91-7224C49458BB}">
                  <c15:layout/>
                </c:ext>
              </c:extLst>
            </c:dLbl>
            <c:dLbl>
              <c:idx val="7"/>
              <c:layout>
                <c:manualLayout>
                  <c:x val="0"/>
                  <c:y val="3.90243902439024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65B-4BA9-8381-E017412B5391}"/>
                </c:ext>
                <c:ext xmlns:c15="http://schemas.microsoft.com/office/drawing/2012/chart" uri="{CE6537A1-D6FC-4f65-9D91-7224C49458BB}">
                  <c15:layout/>
                </c:ext>
              </c:extLst>
            </c:dLbl>
            <c:dLbl>
              <c:idx val="8"/>
              <c:layout>
                <c:manualLayout>
                  <c:x val="0"/>
                  <c:y val="3.658536585365853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65B-4BA9-8381-E017412B5391}"/>
                </c:ext>
                <c:ext xmlns:c15="http://schemas.microsoft.com/office/drawing/2012/chart" uri="{CE6537A1-D6FC-4f65-9D91-7224C49458BB}">
                  <c15:layout/>
                </c:ext>
              </c:extLst>
            </c:dLbl>
            <c:dLbl>
              <c:idx val="9"/>
              <c:layout>
                <c:manualLayout>
                  <c:x val="-8.0833869257269799E-17"/>
                  <c:y val="3.902439024390261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65B-4BA9-8381-E017412B5391}"/>
                </c:ext>
                <c:ext xmlns:c15="http://schemas.microsoft.com/office/drawing/2012/chart" uri="{CE6537A1-D6FC-4f65-9D91-7224C49458BB}">
                  <c15:layout/>
                </c:ext>
              </c:extLst>
            </c:dLbl>
            <c:dLbl>
              <c:idx val="10"/>
              <c:layout>
                <c:manualLayout>
                  <c:x val="0"/>
                  <c:y val="3.90243902439024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65B-4BA9-8381-E017412B539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Obliczenia!$J$228:$J$238</c:f>
              <c:strCache>
                <c:ptCount val="11"/>
                <c:pt idx="0">
                  <c:v>Zapobiega powodziom i suszy</c:v>
                </c:pt>
                <c:pt idx="1">
                  <c:v>Zwiększa retencję wody</c:v>
                </c:pt>
                <c:pt idx="2">
                  <c:v>Oczyszcza wodę, powietrze i glebę z zanieczyszczeń miejskich</c:v>
                </c:pt>
                <c:pt idx="3">
                  <c:v>Łagodzi zmiany klimatu</c:v>
                </c:pt>
                <c:pt idx="4">
                  <c:v>Zapobiega erozji wietrznej i wodnej gleby</c:v>
                </c:pt>
                <c:pt idx="5">
                  <c:v>Stabilizuje stoki (zapobiega powstawaniu osuwisk)</c:v>
                </c:pt>
                <c:pt idx="6">
                  <c:v>Zwiększa bioróżnorodność roślin i zwierząt</c:v>
                </c:pt>
                <c:pt idx="7">
                  <c:v>Stwarza warunki siedliskowe dla gatunków pożytecznych dla człowieka (owadów, płazów, ptaków, ssaków)</c:v>
                </c:pt>
                <c:pt idx="8">
                  <c:v>Poprawia walory krajobrazowe (potencjał do rozwoju turystyki i rekreacji)</c:v>
                </c:pt>
                <c:pt idx="9">
                  <c:v>Tworzy korytarze ekologiczne dla roślin i zwierząt</c:v>
                </c:pt>
                <c:pt idx="10">
                  <c:v>Pozytywnie wpływa na stan ekosystemów (ekosystem to układ ekologiczny, np. las to ekosystem leśny, jezioro i morze to ekosystem wodny)</c:v>
                </c:pt>
              </c:strCache>
            </c:strRef>
          </c:cat>
          <c:val>
            <c:numRef>
              <c:f>Obliczenia!$K$228:$K$238</c:f>
              <c:numCache>
                <c:formatCode>0.0%</c:formatCode>
                <c:ptCount val="11"/>
                <c:pt idx="0">
                  <c:v>1.125E-2</c:v>
                </c:pt>
                <c:pt idx="1">
                  <c:v>7.4999999999999997E-3</c:v>
                </c:pt>
                <c:pt idx="2">
                  <c:v>1.125E-2</c:v>
                </c:pt>
                <c:pt idx="3">
                  <c:v>8.7500000000000008E-3</c:v>
                </c:pt>
                <c:pt idx="4">
                  <c:v>1.125E-2</c:v>
                </c:pt>
                <c:pt idx="5">
                  <c:v>2.2499999999999999E-2</c:v>
                </c:pt>
                <c:pt idx="6">
                  <c:v>1.125E-2</c:v>
                </c:pt>
                <c:pt idx="7">
                  <c:v>1.2500000000000001E-2</c:v>
                </c:pt>
                <c:pt idx="8">
                  <c:v>7.4999999999999997E-3</c:v>
                </c:pt>
                <c:pt idx="9">
                  <c:v>6.2500000000000003E-3</c:v>
                </c:pt>
                <c:pt idx="10">
                  <c:v>0.01</c:v>
                </c:pt>
              </c:numCache>
            </c:numRef>
          </c:val>
          <c:extLst xmlns:c16r2="http://schemas.microsoft.com/office/drawing/2015/06/chart">
            <c:ext xmlns:c16="http://schemas.microsoft.com/office/drawing/2014/chart" uri="{C3380CC4-5D6E-409C-BE32-E72D297353CC}">
              <c16:uniqueId val="{0000000B-665B-4BA9-8381-E017412B5391}"/>
            </c:ext>
          </c:extLst>
        </c:ser>
        <c:ser>
          <c:idx val="1"/>
          <c:order val="1"/>
          <c:tx>
            <c:strRef>
              <c:f>Obliczenia!$L$227</c:f>
              <c:strCache>
                <c:ptCount val="1"/>
                <c:pt idx="0">
                  <c:v>2</c:v>
                </c:pt>
              </c:strCache>
            </c:strRef>
          </c:tx>
          <c:spPr>
            <a:solidFill>
              <a:schemeClr val="accent5">
                <a:lumMod val="60000"/>
                <a:lumOff val="40000"/>
              </a:schemeClr>
            </a:solidFill>
            <a:ln>
              <a:noFill/>
            </a:ln>
            <a:effectLst/>
          </c:spPr>
          <c:invertIfNegative val="0"/>
          <c:dLbls>
            <c:dLbl>
              <c:idx val="1"/>
              <c:layout>
                <c:manualLayout>
                  <c:x val="2.2045855379188711E-2"/>
                  <c:y val="5.7614749375840216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65B-4BA9-8381-E017412B5391}"/>
                </c:ext>
                <c:ext xmlns:c15="http://schemas.microsoft.com/office/drawing/2012/chart" uri="{CE6537A1-D6FC-4f65-9D91-7224C49458BB}">
                  <c15:layout/>
                </c:ext>
              </c:extLst>
            </c:dLbl>
            <c:dLbl>
              <c:idx val="3"/>
              <c:layout>
                <c:manualLayout>
                  <c:x val="1.984126984126984E-2"/>
                  <c:y val="3.8409832917226811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65B-4BA9-8381-E017412B5391}"/>
                </c:ext>
                <c:ext xmlns:c15="http://schemas.microsoft.com/office/drawing/2012/chart" uri="{CE6537A1-D6FC-4f65-9D91-7224C49458BB}">
                  <c15:layout/>
                </c:ext>
              </c:extLst>
            </c:dLbl>
            <c:dLbl>
              <c:idx val="7"/>
              <c:layout>
                <c:manualLayout>
                  <c:x val="8.8183421516754845E-3"/>
                  <c:y val="5.7614749375840216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65B-4BA9-8381-E017412B5391}"/>
                </c:ext>
                <c:ext xmlns:c15="http://schemas.microsoft.com/office/drawing/2012/chart" uri="{CE6537A1-D6FC-4f65-9D91-7224C49458BB}">
                  <c15:layout/>
                </c:ext>
              </c:extLst>
            </c:dLbl>
            <c:dLbl>
              <c:idx val="9"/>
              <c:layout>
                <c:manualLayout>
                  <c:x val="1.1022927689594276E-2"/>
                  <c:y val="5.7614749366897232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65B-4BA9-8381-E017412B539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Obliczenia!$J$228:$J$238</c:f>
              <c:strCache>
                <c:ptCount val="11"/>
                <c:pt idx="0">
                  <c:v>Zapobiega powodziom i suszy</c:v>
                </c:pt>
                <c:pt idx="1">
                  <c:v>Zwiększa retencję wody</c:v>
                </c:pt>
                <c:pt idx="2">
                  <c:v>Oczyszcza wodę, powietrze i glebę z zanieczyszczeń miejskich</c:v>
                </c:pt>
                <c:pt idx="3">
                  <c:v>Łagodzi zmiany klimatu</c:v>
                </c:pt>
                <c:pt idx="4">
                  <c:v>Zapobiega erozji wietrznej i wodnej gleby</c:v>
                </c:pt>
                <c:pt idx="5">
                  <c:v>Stabilizuje stoki (zapobiega powstawaniu osuwisk)</c:v>
                </c:pt>
                <c:pt idx="6">
                  <c:v>Zwiększa bioróżnorodność roślin i zwierząt</c:v>
                </c:pt>
                <c:pt idx="7">
                  <c:v>Stwarza warunki siedliskowe dla gatunków pożytecznych dla człowieka (owadów, płazów, ptaków, ssaków)</c:v>
                </c:pt>
                <c:pt idx="8">
                  <c:v>Poprawia walory krajobrazowe (potencjał do rozwoju turystyki i rekreacji)</c:v>
                </c:pt>
                <c:pt idx="9">
                  <c:v>Tworzy korytarze ekologiczne dla roślin i zwierząt</c:v>
                </c:pt>
                <c:pt idx="10">
                  <c:v>Pozytywnie wpływa na stan ekosystemów (ekosystem to układ ekologiczny, np. las to ekosystem leśny, jezioro i morze to ekosystem wodny)</c:v>
                </c:pt>
              </c:strCache>
            </c:strRef>
          </c:cat>
          <c:val>
            <c:numRef>
              <c:f>Obliczenia!$L$228:$L$238</c:f>
              <c:numCache>
                <c:formatCode>0.0%</c:formatCode>
                <c:ptCount val="11"/>
                <c:pt idx="0">
                  <c:v>7.2499999999999995E-2</c:v>
                </c:pt>
                <c:pt idx="1">
                  <c:v>0.03</c:v>
                </c:pt>
                <c:pt idx="2">
                  <c:v>8.2500000000000004E-2</c:v>
                </c:pt>
                <c:pt idx="3">
                  <c:v>3.2500000000000001E-2</c:v>
                </c:pt>
                <c:pt idx="4">
                  <c:v>0.10375</c:v>
                </c:pt>
                <c:pt idx="5">
                  <c:v>0.06</c:v>
                </c:pt>
                <c:pt idx="6">
                  <c:v>7.8750000000000001E-2</c:v>
                </c:pt>
                <c:pt idx="7">
                  <c:v>3.3750000000000002E-2</c:v>
                </c:pt>
                <c:pt idx="8">
                  <c:v>7.6249999999999998E-2</c:v>
                </c:pt>
                <c:pt idx="9">
                  <c:v>0.04</c:v>
                </c:pt>
                <c:pt idx="10">
                  <c:v>8.1250000000000003E-2</c:v>
                </c:pt>
              </c:numCache>
            </c:numRef>
          </c:val>
          <c:extLst xmlns:c16r2="http://schemas.microsoft.com/office/drawing/2015/06/chart">
            <c:ext xmlns:c16="http://schemas.microsoft.com/office/drawing/2014/chart" uri="{C3380CC4-5D6E-409C-BE32-E72D297353CC}">
              <c16:uniqueId val="{00000010-665B-4BA9-8381-E017412B5391}"/>
            </c:ext>
          </c:extLst>
        </c:ser>
        <c:ser>
          <c:idx val="2"/>
          <c:order val="2"/>
          <c:tx>
            <c:strRef>
              <c:f>Obliczenia!$M$227</c:f>
              <c:strCache>
                <c:ptCount val="1"/>
                <c:pt idx="0">
                  <c:v>3</c:v>
                </c:pt>
              </c:strCache>
            </c:strRef>
          </c:tx>
          <c:spPr>
            <a:solidFill>
              <a:schemeClr val="tx2">
                <a:lumMod val="60000"/>
                <a:lumOff val="40000"/>
              </a:schemeClr>
            </a:solidFill>
            <a:ln>
              <a:noFill/>
            </a:ln>
            <a:effectLst/>
          </c:spPr>
          <c:invertIfNegative val="0"/>
          <c:dLbls>
            <c:dLbl>
              <c:idx val="1"/>
              <c:layout>
                <c:manualLayout>
                  <c:x val="1.984126984126976E-2"/>
                  <c:y val="1.9204916458613405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65B-4BA9-8381-E017412B5391}"/>
                </c:ext>
                <c:ext xmlns:c15="http://schemas.microsoft.com/office/drawing/2012/chart" uri="{CE6537A1-D6FC-4f65-9D91-7224C49458BB}">
                  <c15:layout/>
                </c:ext>
              </c:extLst>
            </c:dLbl>
            <c:dLbl>
              <c:idx val="3"/>
              <c:layout>
                <c:manualLayout>
                  <c:x val="1.1022927689594356E-2"/>
                  <c:y val="4.4714930603777537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65B-4BA9-8381-E017412B5391}"/>
                </c:ext>
                <c:ext xmlns:c15="http://schemas.microsoft.com/office/drawing/2012/chart" uri="{CE6537A1-D6FC-4f65-9D91-7224C49458BB}">
                  <c15:layout/>
                </c:ext>
              </c:extLst>
            </c:dLbl>
            <c:dLbl>
              <c:idx val="7"/>
              <c:layout>
                <c:manualLayout>
                  <c:x val="1.3227513227513147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65B-4BA9-8381-E017412B5391}"/>
                </c:ext>
                <c:ext xmlns:c15="http://schemas.microsoft.com/office/drawing/2012/chart" uri="{CE6537A1-D6FC-4f65-9D91-7224C49458BB}">
                  <c15:layout/>
                </c:ext>
              </c:extLst>
            </c:dLbl>
            <c:dLbl>
              <c:idx val="9"/>
              <c:layout>
                <c:manualLayout>
                  <c:x val="1.7636684303350889E-2"/>
                  <c:y val="8.9429861207555074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65B-4BA9-8381-E017412B539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Obliczenia!$J$228:$J$238</c:f>
              <c:strCache>
                <c:ptCount val="11"/>
                <c:pt idx="0">
                  <c:v>Zapobiega powodziom i suszy</c:v>
                </c:pt>
                <c:pt idx="1">
                  <c:v>Zwiększa retencję wody</c:v>
                </c:pt>
                <c:pt idx="2">
                  <c:v>Oczyszcza wodę, powietrze i glebę z zanieczyszczeń miejskich</c:v>
                </c:pt>
                <c:pt idx="3">
                  <c:v>Łagodzi zmiany klimatu</c:v>
                </c:pt>
                <c:pt idx="4">
                  <c:v>Zapobiega erozji wietrznej i wodnej gleby</c:v>
                </c:pt>
                <c:pt idx="5">
                  <c:v>Stabilizuje stoki (zapobiega powstawaniu osuwisk)</c:v>
                </c:pt>
                <c:pt idx="6">
                  <c:v>Zwiększa bioróżnorodność roślin i zwierząt</c:v>
                </c:pt>
                <c:pt idx="7">
                  <c:v>Stwarza warunki siedliskowe dla gatunków pożytecznych dla człowieka (owadów, płazów, ptaków, ssaków)</c:v>
                </c:pt>
                <c:pt idx="8">
                  <c:v>Poprawia walory krajobrazowe (potencjał do rozwoju turystyki i rekreacji)</c:v>
                </c:pt>
                <c:pt idx="9">
                  <c:v>Tworzy korytarze ekologiczne dla roślin i zwierząt</c:v>
                </c:pt>
                <c:pt idx="10">
                  <c:v>Pozytywnie wpływa na stan ekosystemów (ekosystem to układ ekologiczny, np. las to ekosystem leśny, jezioro i morze to ekosystem wodny)</c:v>
                </c:pt>
              </c:strCache>
            </c:strRef>
          </c:cat>
          <c:val>
            <c:numRef>
              <c:f>Obliczenia!$M$228:$M$238</c:f>
              <c:numCache>
                <c:formatCode>0.0%</c:formatCode>
                <c:ptCount val="11"/>
                <c:pt idx="0">
                  <c:v>0.14499999999999999</c:v>
                </c:pt>
                <c:pt idx="1">
                  <c:v>0.21</c:v>
                </c:pt>
                <c:pt idx="2">
                  <c:v>0.13625000000000001</c:v>
                </c:pt>
                <c:pt idx="3">
                  <c:v>0.21249999999999999</c:v>
                </c:pt>
                <c:pt idx="4">
                  <c:v>0.20250000000000001</c:v>
                </c:pt>
                <c:pt idx="5">
                  <c:v>0.27500000000000002</c:v>
                </c:pt>
                <c:pt idx="6">
                  <c:v>0.17</c:v>
                </c:pt>
                <c:pt idx="7">
                  <c:v>0.23125000000000001</c:v>
                </c:pt>
                <c:pt idx="8">
                  <c:v>0.15125</c:v>
                </c:pt>
                <c:pt idx="9">
                  <c:v>0.22375</c:v>
                </c:pt>
                <c:pt idx="10">
                  <c:v>0.16250000000000001</c:v>
                </c:pt>
              </c:numCache>
            </c:numRef>
          </c:val>
          <c:extLst xmlns:c16r2="http://schemas.microsoft.com/office/drawing/2015/06/chart">
            <c:ext xmlns:c16="http://schemas.microsoft.com/office/drawing/2014/chart" uri="{C3380CC4-5D6E-409C-BE32-E72D297353CC}">
              <c16:uniqueId val="{00000015-665B-4BA9-8381-E017412B5391}"/>
            </c:ext>
          </c:extLst>
        </c:ser>
        <c:ser>
          <c:idx val="3"/>
          <c:order val="3"/>
          <c:tx>
            <c:strRef>
              <c:f>Obliczenia!$N$227</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Obliczenia!$J$228:$J$238</c:f>
              <c:strCache>
                <c:ptCount val="11"/>
                <c:pt idx="0">
                  <c:v>Zapobiega powodziom i suszy</c:v>
                </c:pt>
                <c:pt idx="1">
                  <c:v>Zwiększa retencję wody</c:v>
                </c:pt>
                <c:pt idx="2">
                  <c:v>Oczyszcza wodę, powietrze i glebę z zanieczyszczeń miejskich</c:v>
                </c:pt>
                <c:pt idx="3">
                  <c:v>Łagodzi zmiany klimatu</c:v>
                </c:pt>
                <c:pt idx="4">
                  <c:v>Zapobiega erozji wietrznej i wodnej gleby</c:v>
                </c:pt>
                <c:pt idx="5">
                  <c:v>Stabilizuje stoki (zapobiega powstawaniu osuwisk)</c:v>
                </c:pt>
                <c:pt idx="6">
                  <c:v>Zwiększa bioróżnorodność roślin i zwierząt</c:v>
                </c:pt>
                <c:pt idx="7">
                  <c:v>Stwarza warunki siedliskowe dla gatunków pożytecznych dla człowieka (owadów, płazów, ptaków, ssaków)</c:v>
                </c:pt>
                <c:pt idx="8">
                  <c:v>Poprawia walory krajobrazowe (potencjał do rozwoju turystyki i rekreacji)</c:v>
                </c:pt>
                <c:pt idx="9">
                  <c:v>Tworzy korytarze ekologiczne dla roślin i zwierząt</c:v>
                </c:pt>
                <c:pt idx="10">
                  <c:v>Pozytywnie wpływa na stan ekosystemów (ekosystem to układ ekologiczny, np. las to ekosystem leśny, jezioro i morze to ekosystem wodny)</c:v>
                </c:pt>
              </c:strCache>
            </c:strRef>
          </c:cat>
          <c:val>
            <c:numRef>
              <c:f>Obliczenia!$N$228:$N$238</c:f>
              <c:numCache>
                <c:formatCode>0.0%</c:formatCode>
                <c:ptCount val="11"/>
                <c:pt idx="0">
                  <c:v>0.42499999999999999</c:v>
                </c:pt>
                <c:pt idx="1">
                  <c:v>0.34875</c:v>
                </c:pt>
                <c:pt idx="2">
                  <c:v>0.32750000000000001</c:v>
                </c:pt>
                <c:pt idx="3">
                  <c:v>0.34499999999999997</c:v>
                </c:pt>
                <c:pt idx="4">
                  <c:v>0.35249999999999998</c:v>
                </c:pt>
                <c:pt idx="5">
                  <c:v>0.33750000000000002</c:v>
                </c:pt>
                <c:pt idx="6">
                  <c:v>0.3725</c:v>
                </c:pt>
                <c:pt idx="7">
                  <c:v>0.34499999999999997</c:v>
                </c:pt>
                <c:pt idx="8">
                  <c:v>0.36499999999999999</c:v>
                </c:pt>
                <c:pt idx="9">
                  <c:v>0.36625000000000002</c:v>
                </c:pt>
                <c:pt idx="10">
                  <c:v>0.36249999999999999</c:v>
                </c:pt>
              </c:numCache>
            </c:numRef>
          </c:val>
          <c:extLst xmlns:c16r2="http://schemas.microsoft.com/office/drawing/2015/06/chart">
            <c:ext xmlns:c16="http://schemas.microsoft.com/office/drawing/2014/chart" uri="{C3380CC4-5D6E-409C-BE32-E72D297353CC}">
              <c16:uniqueId val="{00000016-665B-4BA9-8381-E017412B5391}"/>
            </c:ext>
          </c:extLst>
        </c:ser>
        <c:ser>
          <c:idx val="4"/>
          <c:order val="4"/>
          <c:tx>
            <c:strRef>
              <c:f>Obliczenia!$O$227</c:f>
              <c:strCache>
                <c:ptCount val="1"/>
                <c:pt idx="0">
                  <c:v>5 - ocena najwyższa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Obliczenia!$J$228:$J$238</c:f>
              <c:strCache>
                <c:ptCount val="11"/>
                <c:pt idx="0">
                  <c:v>Zapobiega powodziom i suszy</c:v>
                </c:pt>
                <c:pt idx="1">
                  <c:v>Zwiększa retencję wody</c:v>
                </c:pt>
                <c:pt idx="2">
                  <c:v>Oczyszcza wodę, powietrze i glebę z zanieczyszczeń miejskich</c:v>
                </c:pt>
                <c:pt idx="3">
                  <c:v>Łagodzi zmiany klimatu</c:v>
                </c:pt>
                <c:pt idx="4">
                  <c:v>Zapobiega erozji wietrznej i wodnej gleby</c:v>
                </c:pt>
                <c:pt idx="5">
                  <c:v>Stabilizuje stoki (zapobiega powstawaniu osuwisk)</c:v>
                </c:pt>
                <c:pt idx="6">
                  <c:v>Zwiększa bioróżnorodność roślin i zwierząt</c:v>
                </c:pt>
                <c:pt idx="7">
                  <c:v>Stwarza warunki siedliskowe dla gatunków pożytecznych dla człowieka (owadów, płazów, ptaków, ssaków)</c:v>
                </c:pt>
                <c:pt idx="8">
                  <c:v>Poprawia walory krajobrazowe (potencjał do rozwoju turystyki i rekreacji)</c:v>
                </c:pt>
                <c:pt idx="9">
                  <c:v>Tworzy korytarze ekologiczne dla roślin i zwierząt</c:v>
                </c:pt>
                <c:pt idx="10">
                  <c:v>Pozytywnie wpływa na stan ekosystemów (ekosystem to układ ekologiczny, np. las to ekosystem leśny, jezioro i morze to ekosystem wodny)</c:v>
                </c:pt>
              </c:strCache>
            </c:strRef>
          </c:cat>
          <c:val>
            <c:numRef>
              <c:f>Obliczenia!$O$228:$O$238</c:f>
              <c:numCache>
                <c:formatCode>0.0%</c:formatCode>
                <c:ptCount val="11"/>
                <c:pt idx="0">
                  <c:v>0.34625</c:v>
                </c:pt>
                <c:pt idx="1">
                  <c:v>0.40375</c:v>
                </c:pt>
                <c:pt idx="2">
                  <c:v>0.4425</c:v>
                </c:pt>
                <c:pt idx="3">
                  <c:v>0.40125</c:v>
                </c:pt>
                <c:pt idx="4">
                  <c:v>0.33</c:v>
                </c:pt>
                <c:pt idx="5">
                  <c:v>0.30499999999999999</c:v>
                </c:pt>
                <c:pt idx="6">
                  <c:v>0.36749999999999999</c:v>
                </c:pt>
                <c:pt idx="7">
                  <c:v>0.3775</c:v>
                </c:pt>
                <c:pt idx="8">
                  <c:v>0.4</c:v>
                </c:pt>
                <c:pt idx="9">
                  <c:v>0.36375000000000002</c:v>
                </c:pt>
                <c:pt idx="10">
                  <c:v>0.38374999999999998</c:v>
                </c:pt>
              </c:numCache>
            </c:numRef>
          </c:val>
          <c:extLst xmlns:c16r2="http://schemas.microsoft.com/office/drawing/2015/06/chart">
            <c:ext xmlns:c16="http://schemas.microsoft.com/office/drawing/2014/chart" uri="{C3380CC4-5D6E-409C-BE32-E72D297353CC}">
              <c16:uniqueId val="{00000017-665B-4BA9-8381-E017412B5391}"/>
            </c:ext>
          </c:extLst>
        </c:ser>
        <c:dLbls>
          <c:dLblPos val="ctr"/>
          <c:showLegendKey val="0"/>
          <c:showVal val="1"/>
          <c:showCatName val="0"/>
          <c:showSerName val="0"/>
          <c:showPercent val="0"/>
          <c:showBubbleSize val="0"/>
        </c:dLbls>
        <c:gapWidth val="80"/>
        <c:overlap val="100"/>
        <c:axId val="873077488"/>
        <c:axId val="873075920"/>
      </c:barChart>
      <c:catAx>
        <c:axId val="873077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l-PL"/>
          </a:p>
        </c:txPr>
        <c:crossAx val="873075920"/>
        <c:crosses val="autoZero"/>
        <c:auto val="1"/>
        <c:lblAlgn val="ctr"/>
        <c:lblOffset val="100"/>
        <c:noMultiLvlLbl val="0"/>
      </c:catAx>
      <c:valAx>
        <c:axId val="8730759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3077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pl-P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96745464713352"/>
          <c:y val="8.1730130430615944E-2"/>
          <c:w val="0.3435590277777778"/>
          <c:h val="0.91615740740740736"/>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EE7-4320-A79E-B32D76FB7466}"/>
              </c:ext>
            </c:extLst>
          </c:dPt>
          <c:dPt>
            <c:idx val="1"/>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EE7-4320-A79E-B32D76FB7466}"/>
              </c:ext>
            </c:extLst>
          </c:dPt>
          <c:dPt>
            <c:idx val="2"/>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EE7-4320-A79E-B32D76FB7466}"/>
              </c:ext>
            </c:extLst>
          </c:dPt>
          <c:dPt>
            <c:idx val="3"/>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AEE7-4320-A79E-B32D76FB7466}"/>
              </c:ext>
            </c:extLst>
          </c:dPt>
          <c:dPt>
            <c:idx val="4"/>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9-AEE7-4320-A79E-B32D76FB7466}"/>
              </c:ext>
            </c:extLst>
          </c:dPt>
          <c:dLbls>
            <c:dLbl>
              <c:idx val="3"/>
              <c:layout>
                <c:manualLayout>
                  <c:x val="-2.6550568903430185E-2"/>
                  <c:y val="-0.1175926470336328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EE7-4320-A79E-B32D76FB7466}"/>
                </c:ext>
                <c:ext xmlns:c15="http://schemas.microsoft.com/office/drawing/2012/chart" uri="{CE6537A1-D6FC-4f65-9D91-7224C49458BB}">
                  <c15:layout/>
                </c:ext>
              </c:extLst>
            </c:dLbl>
            <c:dLbl>
              <c:idx val="4"/>
              <c:layout>
                <c:manualLayout>
                  <c:x val="2.6006380349996804E-3"/>
                  <c:y val="-0.114493893532243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EE7-4320-A79E-B32D76FB746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Obliczenia!$B$333:$B$337</c:f>
              <c:strCache>
                <c:ptCount val="5"/>
                <c:pt idx="0">
                  <c:v>Bardzo ważne</c:v>
                </c:pt>
                <c:pt idx="1">
                  <c:v>Ważne</c:v>
                </c:pt>
                <c:pt idx="2">
                  <c:v>Mało ważne</c:v>
                </c:pt>
                <c:pt idx="3">
                  <c:v>Zupełnie nieważne</c:v>
                </c:pt>
                <c:pt idx="4">
                  <c:v>Trudno powiedzieć</c:v>
                </c:pt>
              </c:strCache>
            </c:strRef>
          </c:cat>
          <c:val>
            <c:numRef>
              <c:f>Obliczenia!$C$333:$C$337</c:f>
              <c:numCache>
                <c:formatCode>0.0%</c:formatCode>
                <c:ptCount val="5"/>
                <c:pt idx="0">
                  <c:v>0.38374999999999998</c:v>
                </c:pt>
                <c:pt idx="1">
                  <c:v>0.51749999999999996</c:v>
                </c:pt>
                <c:pt idx="2">
                  <c:v>4.4999999999999998E-2</c:v>
                </c:pt>
                <c:pt idx="3">
                  <c:v>8.7500000000000008E-3</c:v>
                </c:pt>
                <c:pt idx="4">
                  <c:v>4.4999999999999998E-2</c:v>
                </c:pt>
              </c:numCache>
            </c:numRef>
          </c:val>
          <c:extLst xmlns:c16r2="http://schemas.microsoft.com/office/drawing/2015/06/chart">
            <c:ext xmlns:c16="http://schemas.microsoft.com/office/drawing/2014/chart" uri="{C3380CC4-5D6E-409C-BE32-E72D297353CC}">
              <c16:uniqueId val="{0000000A-AEE7-4320-A79E-B32D76FB7466}"/>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7566076388888885"/>
          <c:y val="0.25195138888888891"/>
          <c:w val="0.31111006944444447"/>
          <c:h val="0.4960972222222222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96753472222222"/>
          <c:y val="5.0740740740740739E-2"/>
          <c:w val="0.3435590277777778"/>
          <c:h val="0.91615740740740736"/>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A45-4B9C-A4CA-EE1E1478916B}"/>
              </c:ext>
            </c:extLst>
          </c:dPt>
          <c:dPt>
            <c:idx val="1"/>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A45-4B9C-A4CA-EE1E1478916B}"/>
              </c:ext>
            </c:extLst>
          </c:dPt>
          <c:dPt>
            <c:idx val="2"/>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A45-4B9C-A4CA-EE1E1478916B}"/>
              </c:ext>
            </c:extLst>
          </c:dPt>
          <c:dPt>
            <c:idx val="3"/>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9A45-4B9C-A4CA-EE1E1478916B}"/>
              </c:ext>
            </c:extLst>
          </c:dPt>
          <c:dPt>
            <c:idx val="4"/>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9-9A45-4B9C-A4CA-EE1E1478916B}"/>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Obliczenia!$B$374:$B$378</c:f>
              <c:strCache>
                <c:ptCount val="5"/>
                <c:pt idx="0">
                  <c:v>Zdecydowanie tak</c:v>
                </c:pt>
                <c:pt idx="1">
                  <c:v>Raczej tak</c:v>
                </c:pt>
                <c:pt idx="2">
                  <c:v>Raczej nie</c:v>
                </c:pt>
                <c:pt idx="3">
                  <c:v>Zdecydowanie nie</c:v>
                </c:pt>
                <c:pt idx="4">
                  <c:v>Trudno powiedzieć</c:v>
                </c:pt>
              </c:strCache>
            </c:strRef>
          </c:cat>
          <c:val>
            <c:numRef>
              <c:f>Obliczenia!$C$374:$C$378</c:f>
              <c:numCache>
                <c:formatCode>0.0%</c:formatCode>
                <c:ptCount val="5"/>
                <c:pt idx="0">
                  <c:v>0.20624999999999999</c:v>
                </c:pt>
                <c:pt idx="1">
                  <c:v>0.42249999999999999</c:v>
                </c:pt>
                <c:pt idx="2">
                  <c:v>0.14749999999999999</c:v>
                </c:pt>
                <c:pt idx="3">
                  <c:v>0.05</c:v>
                </c:pt>
                <c:pt idx="4">
                  <c:v>0.17374999999999999</c:v>
                </c:pt>
              </c:numCache>
            </c:numRef>
          </c:val>
          <c:extLst xmlns:c16r2="http://schemas.microsoft.com/office/drawing/2015/06/chart">
            <c:ext xmlns:c16="http://schemas.microsoft.com/office/drawing/2014/chart" uri="{C3380CC4-5D6E-409C-BE32-E72D297353CC}">
              <c16:uniqueId val="{0000000A-9A45-4B9C-A4CA-EE1E1478916B}"/>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7566076388888885"/>
          <c:y val="0.25195138888888891"/>
          <c:w val="0.31111006944444447"/>
          <c:h val="0.4960972222222222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63035176158532"/>
          <c:y val="4.8489921973182609E-2"/>
          <c:w val="0.50043119610048747"/>
          <c:h val="0.948270464992835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Obliczenia!$B$493:$B$502</c:f>
              <c:strCache>
                <c:ptCount val="10"/>
                <c:pt idx="0">
                  <c:v>Nasadzenia drzew i krzewów</c:v>
                </c:pt>
                <c:pt idx="1">
                  <c:v>Trawnik koszony fragmentarycznie</c:v>
                </c:pt>
                <c:pt idx="2">
                  <c:v>Rabata ziołowa</c:v>
                </c:pt>
                <c:pt idx="3">
                  <c:v>Zbiornik na wodę deszczową</c:v>
                </c:pt>
                <c:pt idx="4">
                  <c:v>Łąka kwietna</c:v>
                </c:pt>
                <c:pt idx="5">
                  <c:v>Nawierzchnie przepuszczalne (np. ażurowa kostka brukowa, tłuczeń)</c:v>
                </c:pt>
                <c:pt idx="6">
                  <c:v>Oczko wodne</c:v>
                </c:pt>
                <c:pt idx="7">
                  <c:v>Zielona ściana (ściana budynku pokryta roślinnością)</c:v>
                </c:pt>
                <c:pt idx="8">
                  <c:v>Ogród deszczowy (nasadzenie w gruncie lub pojemnikach na specjalnie dobranych warstwach filtracyjnych, które zasilane są wodą deszczową z rynny)</c:v>
                </c:pt>
                <c:pt idx="9">
                  <c:v>Inne</c:v>
                </c:pt>
              </c:strCache>
            </c:strRef>
          </c:cat>
          <c:val>
            <c:numRef>
              <c:f>Obliczenia!$C$493:$C$502</c:f>
              <c:numCache>
                <c:formatCode>0.0%</c:formatCode>
                <c:ptCount val="10"/>
                <c:pt idx="0">
                  <c:v>0.67024128686327078</c:v>
                </c:pt>
                <c:pt idx="1">
                  <c:v>0.57104557640750675</c:v>
                </c:pt>
                <c:pt idx="2">
                  <c:v>0.45308310991957107</c:v>
                </c:pt>
                <c:pt idx="3">
                  <c:v>0.40482573726541554</c:v>
                </c:pt>
                <c:pt idx="4">
                  <c:v>0.34316353887399464</c:v>
                </c:pt>
                <c:pt idx="5">
                  <c:v>0.24664879356568364</c:v>
                </c:pt>
                <c:pt idx="6">
                  <c:v>0.24128686327077747</c:v>
                </c:pt>
                <c:pt idx="7">
                  <c:v>0.16890080428954424</c:v>
                </c:pt>
                <c:pt idx="8">
                  <c:v>8.0428954423592491E-2</c:v>
                </c:pt>
                <c:pt idx="9">
                  <c:v>1.6085790884718499E-2</c:v>
                </c:pt>
              </c:numCache>
            </c:numRef>
          </c:val>
          <c:extLst xmlns:c16r2="http://schemas.microsoft.com/office/drawing/2015/06/chart">
            <c:ext xmlns:c16="http://schemas.microsoft.com/office/drawing/2014/chart" uri="{C3380CC4-5D6E-409C-BE32-E72D297353CC}">
              <c16:uniqueId val="{00000000-567C-4B81-B96A-B633640647DD}"/>
            </c:ext>
          </c:extLst>
        </c:ser>
        <c:dLbls>
          <c:dLblPos val="outEnd"/>
          <c:showLegendKey val="0"/>
          <c:showVal val="1"/>
          <c:showCatName val="0"/>
          <c:showSerName val="0"/>
          <c:showPercent val="0"/>
          <c:showBubbleSize val="0"/>
        </c:dLbls>
        <c:gapWidth val="100"/>
        <c:axId val="873081408"/>
        <c:axId val="873076312"/>
      </c:barChart>
      <c:catAx>
        <c:axId val="873081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l-PL"/>
          </a:p>
        </c:txPr>
        <c:crossAx val="873076312"/>
        <c:crosses val="autoZero"/>
        <c:auto val="1"/>
        <c:lblAlgn val="ctr"/>
        <c:lblOffset val="100"/>
        <c:noMultiLvlLbl val="0"/>
      </c:catAx>
      <c:valAx>
        <c:axId val="873076312"/>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73081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0.89137</cdr:x>
      <cdr:y>0.06869</cdr:y>
    </cdr:from>
    <cdr:to>
      <cdr:x>0.9939</cdr:x>
      <cdr:y>0.13269</cdr:y>
    </cdr:to>
    <cdr:sp macro="" textlink="">
      <cdr:nvSpPr>
        <cdr:cNvPr id="2" name="pole tekstowe 1">
          <a:extLst xmlns:a="http://schemas.openxmlformats.org/drawingml/2006/main">
            <a:ext uri="{FF2B5EF4-FFF2-40B4-BE49-F238E27FC236}">
              <a16:creationId xmlns:a16="http://schemas.microsoft.com/office/drawing/2014/main" xmlns="" id="{A8851490-E307-6BF0-67F0-2FD112391BB2}"/>
            </a:ext>
          </a:extLst>
        </cdr:cNvPr>
        <cdr:cNvSpPr txBox="1"/>
      </cdr:nvSpPr>
      <cdr:spPr>
        <a:xfrm xmlns:a="http://schemas.openxmlformats.org/drawingml/2006/main">
          <a:off x="5903933" y="357669"/>
          <a:ext cx="679101" cy="33327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90CE202A-C220-4CA3-A767-D76D24BEBC69}" type="TxLink">
            <a:rPr lang="en-US" sz="1050" b="1" i="0" u="none" strike="noStrike">
              <a:solidFill>
                <a:srgbClr val="000000"/>
              </a:solidFill>
              <a:latin typeface="+mn-lt"/>
              <a:cs typeface="Arial"/>
            </a:rPr>
            <a:pPr algn="ctr"/>
            <a:t>4,02</a:t>
          </a:fld>
          <a:endParaRPr lang="pl-PL" sz="1200" b="1" dirty="0">
            <a:latin typeface="+mn-lt"/>
          </a:endParaRPr>
        </a:p>
      </cdr:txBody>
    </cdr:sp>
  </cdr:relSizeAnchor>
  <cdr:relSizeAnchor xmlns:cdr="http://schemas.openxmlformats.org/drawingml/2006/chartDrawing">
    <cdr:from>
      <cdr:x>0.89137</cdr:x>
      <cdr:y>0.14243</cdr:y>
    </cdr:from>
    <cdr:to>
      <cdr:x>0.9939</cdr:x>
      <cdr:y>0.22445</cdr:y>
    </cdr:to>
    <cdr:sp macro="" textlink="">
      <cdr:nvSpPr>
        <cdr:cNvPr id="3" name="pole tekstowe 1">
          <a:extLst xmlns:a="http://schemas.openxmlformats.org/drawingml/2006/main">
            <a:ext uri="{FF2B5EF4-FFF2-40B4-BE49-F238E27FC236}">
              <a16:creationId xmlns:a16="http://schemas.microsoft.com/office/drawing/2014/main" xmlns="" id="{6B4780B6-9293-808B-387C-96E7D5703E1E}"/>
            </a:ext>
          </a:extLst>
        </cdr:cNvPr>
        <cdr:cNvSpPr txBox="1"/>
      </cdr:nvSpPr>
      <cdr:spPr>
        <a:xfrm xmlns:a="http://schemas.openxmlformats.org/drawingml/2006/main">
          <a:off x="5144835" y="519966"/>
          <a:ext cx="591762" cy="29942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CAD66628-66C7-4D73-9187-F7201268F913}" type="TxLink">
            <a:rPr lang="en-US" sz="1050" b="1" i="0" u="none" strike="noStrike">
              <a:solidFill>
                <a:srgbClr val="000000"/>
              </a:solidFill>
              <a:latin typeface="+mn-lt"/>
              <a:ea typeface="+mn-ea"/>
              <a:cs typeface="Arial"/>
            </a:rPr>
            <a:pPr marL="0" indent="0" algn="ctr"/>
            <a:t>4,11</a:t>
          </a:fld>
          <a:endParaRPr lang="pl-PL" sz="1050" b="1" i="0" u="none" strike="noStrike">
            <a:solidFill>
              <a:srgbClr val="000000"/>
            </a:solidFill>
            <a:latin typeface="+mn-lt"/>
            <a:ea typeface="+mn-ea"/>
            <a:cs typeface="Arial"/>
          </a:endParaRPr>
        </a:p>
      </cdr:txBody>
    </cdr:sp>
  </cdr:relSizeAnchor>
  <cdr:relSizeAnchor xmlns:cdr="http://schemas.openxmlformats.org/drawingml/2006/chartDrawing">
    <cdr:from>
      <cdr:x>0.89137</cdr:x>
      <cdr:y>0.21618</cdr:y>
    </cdr:from>
    <cdr:to>
      <cdr:x>0.9939</cdr:x>
      <cdr:y>0.2982</cdr:y>
    </cdr:to>
    <cdr:sp macro="" textlink="">
      <cdr:nvSpPr>
        <cdr:cNvPr id="4" name="pole tekstowe 1">
          <a:extLst xmlns:a="http://schemas.openxmlformats.org/drawingml/2006/main">
            <a:ext uri="{FF2B5EF4-FFF2-40B4-BE49-F238E27FC236}">
              <a16:creationId xmlns:a16="http://schemas.microsoft.com/office/drawing/2014/main" xmlns="" id="{139DB4F1-0905-4D15-6235-9879F8756ADF}"/>
            </a:ext>
          </a:extLst>
        </cdr:cNvPr>
        <cdr:cNvSpPr txBox="1"/>
      </cdr:nvSpPr>
      <cdr:spPr>
        <a:xfrm xmlns:a="http://schemas.openxmlformats.org/drawingml/2006/main">
          <a:off x="5144835" y="789191"/>
          <a:ext cx="591763" cy="29942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BF8D561B-A4FD-4548-ACF2-ACBD3C27B3B3}" type="TxLink">
            <a:rPr lang="en-US" sz="1050" b="1" i="0" u="none" strike="noStrike">
              <a:solidFill>
                <a:srgbClr val="000000"/>
              </a:solidFill>
              <a:latin typeface="+mn-lt"/>
              <a:ea typeface="+mn-ea"/>
              <a:cs typeface="Arial"/>
            </a:rPr>
            <a:pPr marL="0" indent="0" algn="ctr"/>
            <a:t>4,11</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0.31381</cdr:y>
    </cdr:from>
    <cdr:to>
      <cdr:x>0.9939</cdr:x>
      <cdr:y>0.37195</cdr:y>
    </cdr:to>
    <cdr:sp macro="" textlink="">
      <cdr:nvSpPr>
        <cdr:cNvPr id="5" name="pole tekstowe 1">
          <a:extLst xmlns:a="http://schemas.openxmlformats.org/drawingml/2006/main">
            <a:ext uri="{FF2B5EF4-FFF2-40B4-BE49-F238E27FC236}">
              <a16:creationId xmlns:a16="http://schemas.microsoft.com/office/drawing/2014/main" xmlns="" id="{7EAD2BF3-5E3E-224C-A088-733BAE3E1CED}"/>
            </a:ext>
          </a:extLst>
        </cdr:cNvPr>
        <cdr:cNvSpPr txBox="1"/>
      </cdr:nvSpPr>
      <cdr:spPr>
        <a:xfrm xmlns:a="http://schemas.openxmlformats.org/drawingml/2006/main">
          <a:off x="5903933" y="1633992"/>
          <a:ext cx="679101" cy="30275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9A5015C9-F639-4C95-8B2D-B015C07C7625}" type="TxLink">
            <a:rPr lang="en-US" sz="1050" b="1" i="0" u="none" strike="noStrike">
              <a:solidFill>
                <a:srgbClr val="000000"/>
              </a:solidFill>
              <a:latin typeface="+mn-lt"/>
              <a:ea typeface="+mn-ea"/>
              <a:cs typeface="Arial"/>
            </a:rPr>
            <a:pPr marL="0" indent="0" algn="ctr"/>
            <a:t>4,10</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0.38711</cdr:y>
    </cdr:from>
    <cdr:to>
      <cdr:x>0.9939</cdr:x>
      <cdr:y>0.4457</cdr:y>
    </cdr:to>
    <cdr:sp macro="" textlink="">
      <cdr:nvSpPr>
        <cdr:cNvPr id="6" name="pole tekstowe 1">
          <a:extLst xmlns:a="http://schemas.openxmlformats.org/drawingml/2006/main">
            <a:ext uri="{FF2B5EF4-FFF2-40B4-BE49-F238E27FC236}">
              <a16:creationId xmlns:a16="http://schemas.microsoft.com/office/drawing/2014/main" xmlns="" id="{139DB4F1-0905-4D15-6235-9879F8756ADF}"/>
            </a:ext>
          </a:extLst>
        </cdr:cNvPr>
        <cdr:cNvSpPr txBox="1"/>
      </cdr:nvSpPr>
      <cdr:spPr>
        <a:xfrm xmlns:a="http://schemas.openxmlformats.org/drawingml/2006/main">
          <a:off x="5903933" y="2015656"/>
          <a:ext cx="679101" cy="30510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577CE2BD-62E6-4A38-91AD-F48B3A0D34C9}" type="TxLink">
            <a:rPr lang="en-US" sz="1050" b="1" i="0" u="none" strike="noStrike">
              <a:solidFill>
                <a:srgbClr val="000000"/>
              </a:solidFill>
              <a:latin typeface="+mn-lt"/>
              <a:ea typeface="+mn-ea"/>
              <a:cs typeface="Arial"/>
            </a:rPr>
            <a:pPr marL="0" indent="0" algn="ctr"/>
            <a:t>3,89</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0.45582</cdr:y>
    </cdr:from>
    <cdr:to>
      <cdr:x>0.9939</cdr:x>
      <cdr:y>0.51945</cdr:y>
    </cdr:to>
    <cdr:sp macro="" textlink="">
      <cdr:nvSpPr>
        <cdr:cNvPr id="7" name="pole tekstowe 1">
          <a:extLst xmlns:a="http://schemas.openxmlformats.org/drawingml/2006/main">
            <a:ext uri="{FF2B5EF4-FFF2-40B4-BE49-F238E27FC236}">
              <a16:creationId xmlns:a16="http://schemas.microsoft.com/office/drawing/2014/main" xmlns="" id="{7EAD2BF3-5E3E-224C-A088-733BAE3E1CED}"/>
            </a:ext>
          </a:extLst>
        </cdr:cNvPr>
        <cdr:cNvSpPr txBox="1"/>
      </cdr:nvSpPr>
      <cdr:spPr>
        <a:xfrm xmlns:a="http://schemas.openxmlformats.org/drawingml/2006/main">
          <a:off x="5903933" y="2373464"/>
          <a:ext cx="679101" cy="33131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5E073BE8-6E1D-4F4C-AB32-CCA3317364E7}" type="TxLink">
            <a:rPr lang="en-US" sz="1050" b="1" i="0" u="none" strike="noStrike">
              <a:solidFill>
                <a:srgbClr val="000000"/>
              </a:solidFill>
              <a:latin typeface="+mn-lt"/>
              <a:ea typeface="+mn-ea"/>
              <a:cs typeface="Arial"/>
            </a:rPr>
            <a:pPr marL="0" indent="0" algn="ctr"/>
            <a:t>3,84</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0.53675</cdr:y>
    </cdr:from>
    <cdr:to>
      <cdr:x>0.9939</cdr:x>
      <cdr:y>0.61158</cdr:y>
    </cdr:to>
    <cdr:sp macro="" textlink="">
      <cdr:nvSpPr>
        <cdr:cNvPr id="8" name="pole tekstowe 1">
          <a:extLst xmlns:a="http://schemas.openxmlformats.org/drawingml/2006/main">
            <a:ext uri="{FF2B5EF4-FFF2-40B4-BE49-F238E27FC236}">
              <a16:creationId xmlns:a16="http://schemas.microsoft.com/office/drawing/2014/main" xmlns="" id="{139DB4F1-0905-4D15-6235-9879F8756ADF}"/>
            </a:ext>
          </a:extLst>
        </cdr:cNvPr>
        <cdr:cNvSpPr txBox="1"/>
      </cdr:nvSpPr>
      <cdr:spPr>
        <a:xfrm xmlns:a="http://schemas.openxmlformats.org/drawingml/2006/main">
          <a:off x="5903933" y="2794883"/>
          <a:ext cx="679101" cy="38961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E1D98E5B-D270-4453-9DA9-F9C385C88191}" type="TxLink">
            <a:rPr lang="en-US" sz="1050" b="1" i="0" u="none" strike="noStrike">
              <a:solidFill>
                <a:srgbClr val="000000"/>
              </a:solidFill>
              <a:latin typeface="+mn-lt"/>
              <a:ea typeface="+mn-ea"/>
              <a:cs typeface="Arial"/>
            </a:rPr>
            <a:pPr marL="0" indent="0" algn="ctr"/>
            <a:t>4,01</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0.62074</cdr:y>
    </cdr:from>
    <cdr:to>
      <cdr:x>0.9939</cdr:x>
      <cdr:y>0.68793</cdr:y>
    </cdr:to>
    <cdr:sp macro="" textlink="">
      <cdr:nvSpPr>
        <cdr:cNvPr id="9" name="pole tekstowe 1">
          <a:extLst xmlns:a="http://schemas.openxmlformats.org/drawingml/2006/main">
            <a:ext uri="{FF2B5EF4-FFF2-40B4-BE49-F238E27FC236}">
              <a16:creationId xmlns:a16="http://schemas.microsoft.com/office/drawing/2014/main" xmlns="" id="{7EAD2BF3-5E3E-224C-A088-733BAE3E1CED}"/>
            </a:ext>
          </a:extLst>
        </cdr:cNvPr>
        <cdr:cNvSpPr txBox="1"/>
      </cdr:nvSpPr>
      <cdr:spPr>
        <a:xfrm xmlns:a="http://schemas.openxmlformats.org/drawingml/2006/main">
          <a:off x="5903933" y="3232204"/>
          <a:ext cx="679101" cy="34985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F1B5B72A-C11E-4D0C-8025-2C6423788D70}" type="TxLink">
            <a:rPr lang="en-US" sz="1050" b="1" i="0" u="none" strike="noStrike">
              <a:solidFill>
                <a:srgbClr val="000000"/>
              </a:solidFill>
              <a:latin typeface="+mn-lt"/>
              <a:ea typeface="+mn-ea"/>
              <a:cs typeface="Arial"/>
            </a:rPr>
            <a:pPr marL="0" indent="0" algn="ctr"/>
            <a:t>4,04</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0.68335</cdr:y>
    </cdr:from>
    <cdr:to>
      <cdr:x>0.9939</cdr:x>
      <cdr:y>0.77192</cdr:y>
    </cdr:to>
    <cdr:sp macro="" textlink="">
      <cdr:nvSpPr>
        <cdr:cNvPr id="10" name="pole tekstowe 1">
          <a:extLst xmlns:a="http://schemas.openxmlformats.org/drawingml/2006/main">
            <a:ext uri="{FF2B5EF4-FFF2-40B4-BE49-F238E27FC236}">
              <a16:creationId xmlns:a16="http://schemas.microsoft.com/office/drawing/2014/main" xmlns="" id="{139DB4F1-0905-4D15-6235-9879F8756ADF}"/>
            </a:ext>
          </a:extLst>
        </cdr:cNvPr>
        <cdr:cNvSpPr txBox="1"/>
      </cdr:nvSpPr>
      <cdr:spPr>
        <a:xfrm xmlns:a="http://schemas.openxmlformats.org/drawingml/2006/main">
          <a:off x="5903933" y="3558208"/>
          <a:ext cx="679101" cy="4611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28F7F727-7764-45C1-9A83-2042E05FE150}" type="TxLink">
            <a:rPr lang="en-US" sz="1050" b="1" i="0" u="none" strike="noStrike">
              <a:solidFill>
                <a:srgbClr val="000000"/>
              </a:solidFill>
              <a:latin typeface="+mn-lt"/>
              <a:ea typeface="+mn-ea"/>
              <a:cs typeface="Arial"/>
            </a:rPr>
            <a:pPr marL="0" indent="0" algn="ctr"/>
            <a:t>4,07</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0.76734</cdr:y>
    </cdr:from>
    <cdr:to>
      <cdr:x>0.9939</cdr:x>
      <cdr:y>0.84522</cdr:y>
    </cdr:to>
    <cdr:sp macro="" textlink="">
      <cdr:nvSpPr>
        <cdr:cNvPr id="11" name="pole tekstowe 1">
          <a:extLst xmlns:a="http://schemas.openxmlformats.org/drawingml/2006/main">
            <a:ext uri="{FF2B5EF4-FFF2-40B4-BE49-F238E27FC236}">
              <a16:creationId xmlns:a16="http://schemas.microsoft.com/office/drawing/2014/main" xmlns="" id="{7EAD2BF3-5E3E-224C-A088-733BAE3E1CED}"/>
            </a:ext>
          </a:extLst>
        </cdr:cNvPr>
        <cdr:cNvSpPr txBox="1"/>
      </cdr:nvSpPr>
      <cdr:spPr>
        <a:xfrm xmlns:a="http://schemas.openxmlformats.org/drawingml/2006/main">
          <a:off x="5903933" y="3995531"/>
          <a:ext cx="679101" cy="40551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A53AE3BD-E8B3-4902-829E-344CAA073BDB}" type="TxLink">
            <a:rPr lang="en-US" sz="1050" b="1" i="0" u="none" strike="noStrike">
              <a:solidFill>
                <a:srgbClr val="000000"/>
              </a:solidFill>
              <a:latin typeface="+mn-lt"/>
              <a:ea typeface="+mn-ea"/>
              <a:cs typeface="Arial"/>
            </a:rPr>
            <a:pPr marL="0" indent="0" algn="ctr"/>
            <a:t>4,04</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0.89137</cdr:x>
      <cdr:y>0.84827</cdr:y>
    </cdr:from>
    <cdr:to>
      <cdr:x>0.9939</cdr:x>
      <cdr:y>0.94382</cdr:y>
    </cdr:to>
    <cdr:sp macro="" textlink="">
      <cdr:nvSpPr>
        <cdr:cNvPr id="12" name="pole tekstowe 1">
          <a:extLst xmlns:a="http://schemas.openxmlformats.org/drawingml/2006/main">
            <a:ext uri="{FF2B5EF4-FFF2-40B4-BE49-F238E27FC236}">
              <a16:creationId xmlns:a16="http://schemas.microsoft.com/office/drawing/2014/main" xmlns="" id="{88D5913C-692D-0ABA-C643-92ABD19E266E}"/>
            </a:ext>
          </a:extLst>
        </cdr:cNvPr>
        <cdr:cNvSpPr txBox="1"/>
      </cdr:nvSpPr>
      <cdr:spPr>
        <a:xfrm xmlns:a="http://schemas.openxmlformats.org/drawingml/2006/main">
          <a:off x="5903933" y="4416949"/>
          <a:ext cx="679101" cy="49749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fld id="{1D7E7029-CCE3-4D07-98AB-F9A2AA6E411D}" type="TxLink">
            <a:rPr lang="en-US" sz="1050" b="1" i="0" u="none" strike="noStrike">
              <a:solidFill>
                <a:srgbClr val="000000"/>
              </a:solidFill>
              <a:latin typeface="+mn-lt"/>
              <a:ea typeface="+mn-ea"/>
              <a:cs typeface="Arial"/>
            </a:rPr>
            <a:pPr marL="0" indent="0" algn="ctr"/>
            <a:t>4,03</a:t>
          </a:fld>
          <a:endParaRPr lang="pl-PL" sz="1050" b="1" i="0" u="none" strike="noStrike" dirty="0">
            <a:solidFill>
              <a:srgbClr val="000000"/>
            </a:solidFill>
            <a:latin typeface="+mn-lt"/>
            <a:ea typeface="+mn-ea"/>
            <a:cs typeface="Arial"/>
          </a:endParaRPr>
        </a:p>
      </cdr:txBody>
    </cdr:sp>
  </cdr:relSizeAnchor>
  <cdr:relSizeAnchor xmlns:cdr="http://schemas.openxmlformats.org/drawingml/2006/chartDrawing">
    <cdr:from>
      <cdr:x>0.86876</cdr:x>
      <cdr:y>0.88484</cdr:y>
    </cdr:from>
    <cdr:to>
      <cdr:x>1</cdr:x>
      <cdr:y>0.96686</cdr:y>
    </cdr:to>
    <cdr:sp macro="" textlink="">
      <cdr:nvSpPr>
        <cdr:cNvPr id="13" name="pole tekstowe 1">
          <a:extLst xmlns:a="http://schemas.openxmlformats.org/drawingml/2006/main">
            <a:ext uri="{FF2B5EF4-FFF2-40B4-BE49-F238E27FC236}">
              <a16:creationId xmlns:a16="http://schemas.microsoft.com/office/drawing/2014/main" xmlns="" id="{470E5DA9-E8CC-E56B-FC6F-A497DFC87427}"/>
            </a:ext>
          </a:extLst>
        </cdr:cNvPr>
        <cdr:cNvSpPr txBox="1"/>
      </cdr:nvSpPr>
      <cdr:spPr>
        <a:xfrm xmlns:a="http://schemas.openxmlformats.org/drawingml/2006/main">
          <a:off x="5014313" y="3230179"/>
          <a:ext cx="757512" cy="29942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l-PL" sz="900" i="0" u="none" strike="noStrike" dirty="0">
              <a:solidFill>
                <a:srgbClr val="000000"/>
              </a:solidFill>
              <a:latin typeface="+mn-lt"/>
              <a:cs typeface="Arial"/>
            </a:rPr>
            <a:t>ŚREDNIA</a:t>
          </a:r>
          <a:endParaRPr lang="pl-PL" sz="9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2"/>
            <a:ext cx="2945659" cy="498055"/>
          </a:xfrm>
          <a:prstGeom prst="rect">
            <a:avLst/>
          </a:prstGeom>
        </p:spPr>
        <p:txBody>
          <a:bodyPr vert="horz" lIns="93047" tIns="46524" rIns="93047" bIns="46524" rtlCol="0"/>
          <a:lstStyle>
            <a:lvl1pPr algn="l">
              <a:defRPr sz="1200"/>
            </a:lvl1pPr>
          </a:lstStyle>
          <a:p>
            <a:endParaRPr lang="pl-PL"/>
          </a:p>
        </p:txBody>
      </p:sp>
      <p:sp>
        <p:nvSpPr>
          <p:cNvPr id="3" name="Symbol zastępczy daty 2"/>
          <p:cNvSpPr>
            <a:spLocks noGrp="1"/>
          </p:cNvSpPr>
          <p:nvPr>
            <p:ph type="dt" sz="quarter" idx="1"/>
          </p:nvPr>
        </p:nvSpPr>
        <p:spPr>
          <a:xfrm>
            <a:off x="3850443" y="2"/>
            <a:ext cx="2945659" cy="498055"/>
          </a:xfrm>
          <a:prstGeom prst="rect">
            <a:avLst/>
          </a:prstGeom>
        </p:spPr>
        <p:txBody>
          <a:bodyPr vert="horz" lIns="93047" tIns="46524" rIns="93047" bIns="46524" rtlCol="0"/>
          <a:lstStyle>
            <a:lvl1pPr algn="r">
              <a:defRPr sz="1200"/>
            </a:lvl1pPr>
          </a:lstStyle>
          <a:p>
            <a:fld id="{177518A1-C238-420C-9B99-9567C8CFE205}" type="datetimeFigureOut">
              <a:rPr lang="pl-PL" smtClean="0"/>
              <a:pPr/>
              <a:t>21.09.2022</a:t>
            </a:fld>
            <a:endParaRPr lang="pl-PL"/>
          </a:p>
        </p:txBody>
      </p:sp>
      <p:sp>
        <p:nvSpPr>
          <p:cNvPr id="4" name="Symbol zastępczy stopki 3"/>
          <p:cNvSpPr>
            <a:spLocks noGrp="1"/>
          </p:cNvSpPr>
          <p:nvPr>
            <p:ph type="ftr" sz="quarter" idx="2"/>
          </p:nvPr>
        </p:nvSpPr>
        <p:spPr>
          <a:xfrm>
            <a:off x="0" y="9428584"/>
            <a:ext cx="2945659" cy="498054"/>
          </a:xfrm>
          <a:prstGeom prst="rect">
            <a:avLst/>
          </a:prstGeom>
        </p:spPr>
        <p:txBody>
          <a:bodyPr vert="horz" lIns="93047" tIns="46524" rIns="93047" bIns="46524"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4"/>
          </a:xfrm>
          <a:prstGeom prst="rect">
            <a:avLst/>
          </a:prstGeom>
        </p:spPr>
        <p:txBody>
          <a:bodyPr vert="horz" lIns="93047" tIns="46524" rIns="93047" bIns="46524" rtlCol="0" anchor="b"/>
          <a:lstStyle>
            <a:lvl1pPr algn="r">
              <a:defRPr sz="1200"/>
            </a:lvl1pPr>
          </a:lstStyle>
          <a:p>
            <a:fld id="{E79FA8ED-CFAB-4975-8D62-02A187265994}" type="slidenum">
              <a:rPr lang="pl-PL" smtClean="0"/>
              <a:pPr/>
              <a:t>‹#›</a:t>
            </a:fld>
            <a:endParaRPr lang="pl-PL"/>
          </a:p>
        </p:txBody>
      </p:sp>
    </p:spTree>
    <p:extLst>
      <p:ext uri="{BB962C8B-B14F-4D97-AF65-F5344CB8AC3E}">
        <p14:creationId xmlns:p14="http://schemas.microsoft.com/office/powerpoint/2010/main" val="148251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925" cy="497773"/>
          </a:xfrm>
          <a:prstGeom prst="rect">
            <a:avLst/>
          </a:prstGeom>
        </p:spPr>
        <p:txBody>
          <a:bodyPr vert="horz" lIns="92117" tIns="46058" rIns="92117" bIns="46058" rtlCol="0"/>
          <a:lstStyle>
            <a:lvl1pPr algn="l">
              <a:defRPr sz="1200"/>
            </a:lvl1pPr>
          </a:lstStyle>
          <a:p>
            <a:endParaRPr lang="pl-PL"/>
          </a:p>
        </p:txBody>
      </p:sp>
      <p:sp>
        <p:nvSpPr>
          <p:cNvPr id="3" name="Symbol zastępczy daty 2"/>
          <p:cNvSpPr>
            <a:spLocks noGrp="1"/>
          </p:cNvSpPr>
          <p:nvPr>
            <p:ph type="dt" idx="1"/>
          </p:nvPr>
        </p:nvSpPr>
        <p:spPr>
          <a:xfrm>
            <a:off x="3850152" y="0"/>
            <a:ext cx="2945925" cy="497773"/>
          </a:xfrm>
          <a:prstGeom prst="rect">
            <a:avLst/>
          </a:prstGeom>
        </p:spPr>
        <p:txBody>
          <a:bodyPr vert="horz" lIns="92117" tIns="46058" rIns="92117" bIns="46058" rtlCol="0"/>
          <a:lstStyle>
            <a:lvl1pPr algn="r">
              <a:defRPr sz="1200"/>
            </a:lvl1pPr>
          </a:lstStyle>
          <a:p>
            <a:fld id="{1603B34F-2B72-45C9-BFD5-CC45767DD486}" type="datetimeFigureOut">
              <a:rPr lang="pl-PL" smtClean="0"/>
              <a:t>21.09.2022</a:t>
            </a:fld>
            <a:endParaRPr lang="pl-PL"/>
          </a:p>
        </p:txBody>
      </p:sp>
      <p:sp>
        <p:nvSpPr>
          <p:cNvPr id="4" name="Symbol zastępczy obrazu slajdu 3"/>
          <p:cNvSpPr>
            <a:spLocks noGrp="1" noRot="1" noChangeAspect="1"/>
          </p:cNvSpPr>
          <p:nvPr>
            <p:ph type="sldImg" idx="2"/>
          </p:nvPr>
        </p:nvSpPr>
        <p:spPr>
          <a:xfrm>
            <a:off x="422275" y="1239838"/>
            <a:ext cx="5954713" cy="3351212"/>
          </a:xfrm>
          <a:prstGeom prst="rect">
            <a:avLst/>
          </a:prstGeom>
          <a:noFill/>
          <a:ln w="12700">
            <a:solidFill>
              <a:prstClr val="black"/>
            </a:solidFill>
          </a:ln>
        </p:spPr>
        <p:txBody>
          <a:bodyPr vert="horz" lIns="92117" tIns="46058" rIns="92117" bIns="46058" rtlCol="0" anchor="ctr"/>
          <a:lstStyle/>
          <a:p>
            <a:endParaRPr lang="pl-PL"/>
          </a:p>
        </p:txBody>
      </p:sp>
      <p:sp>
        <p:nvSpPr>
          <p:cNvPr id="5" name="Symbol zastępczy notatek 4"/>
          <p:cNvSpPr>
            <a:spLocks noGrp="1"/>
          </p:cNvSpPr>
          <p:nvPr>
            <p:ph type="body" sz="quarter" idx="3"/>
          </p:nvPr>
        </p:nvSpPr>
        <p:spPr>
          <a:xfrm>
            <a:off x="680566" y="4777656"/>
            <a:ext cx="5438140" cy="3908554"/>
          </a:xfrm>
          <a:prstGeom prst="rect">
            <a:avLst/>
          </a:prstGeom>
        </p:spPr>
        <p:txBody>
          <a:bodyPr vert="horz" lIns="92117" tIns="46058" rIns="92117" bIns="46058"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866"/>
            <a:ext cx="2945925" cy="497772"/>
          </a:xfrm>
          <a:prstGeom prst="rect">
            <a:avLst/>
          </a:prstGeom>
        </p:spPr>
        <p:txBody>
          <a:bodyPr vert="horz" lIns="92117" tIns="46058" rIns="92117" bIns="460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152" y="9428866"/>
            <a:ext cx="2945925" cy="497772"/>
          </a:xfrm>
          <a:prstGeom prst="rect">
            <a:avLst/>
          </a:prstGeom>
        </p:spPr>
        <p:txBody>
          <a:bodyPr vert="horz" lIns="92117" tIns="46058" rIns="92117" bIns="46058" rtlCol="0" anchor="b"/>
          <a:lstStyle>
            <a:lvl1pPr algn="r">
              <a:defRPr sz="1200"/>
            </a:lvl1pPr>
          </a:lstStyle>
          <a:p>
            <a:fld id="{85ABD800-38EE-4C81-807C-7258362C9422}" type="slidenum">
              <a:rPr lang="pl-PL" smtClean="0"/>
              <a:t>‹#›</a:t>
            </a:fld>
            <a:endParaRPr lang="pl-PL"/>
          </a:p>
        </p:txBody>
      </p:sp>
    </p:spTree>
    <p:extLst>
      <p:ext uri="{BB962C8B-B14F-4D97-AF65-F5344CB8AC3E}">
        <p14:creationId xmlns:p14="http://schemas.microsoft.com/office/powerpoint/2010/main" val="380409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690152" y="4379117"/>
            <a:ext cx="5521213" cy="414863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4439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Co najmniej co trzeci respondent tworzenie zbiorników retencyjnych oraz zbieranie i wykorzystywanie wody deszczowej wskazuje jako główne działania, które według niego przeciwdziałają zjawisku suszy. Również często wymienianymi sposobami jest oszczędzanie wody w domach badanych, budowa lub rozbudowa systemów melioracyjnych, a także sadzenie drzew i krzewów.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Najmniej skuteczne według badanych jest obniżenie emisji gazów cieplarnianych oraz zwiększanie świadomości i edukacja.</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13</a:t>
            </a:fld>
            <a:endParaRPr lang="pl-PL"/>
          </a:p>
        </p:txBody>
      </p:sp>
    </p:spTree>
    <p:extLst>
      <p:ext uri="{BB962C8B-B14F-4D97-AF65-F5344CB8AC3E}">
        <p14:creationId xmlns:p14="http://schemas.microsoft.com/office/powerpoint/2010/main" val="331507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D12A15-C417-405E-A8DE-94100761663A}"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17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96509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194149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1 pytanie">
    <p:spTree>
      <p:nvGrpSpPr>
        <p:cNvPr id="1" name=""/>
        <p:cNvGrpSpPr/>
        <p:nvPr/>
      </p:nvGrpSpPr>
      <p:grpSpPr>
        <a:xfrm>
          <a:off x="0" y="0"/>
          <a:ext cx="0" cy="0"/>
          <a:chOff x="0" y="0"/>
          <a:chExt cx="0" cy="0"/>
        </a:xfrm>
      </p:grpSpPr>
      <p:sp>
        <p:nvSpPr>
          <p:cNvPr id="53" name="Symbol zastępczy tekstu 49"/>
          <p:cNvSpPr>
            <a:spLocks noGrp="1"/>
          </p:cNvSpPr>
          <p:nvPr>
            <p:ph type="body" sz="quarter" idx="10" hasCustomPrompt="1"/>
          </p:nvPr>
        </p:nvSpPr>
        <p:spPr>
          <a:xfrm>
            <a:off x="1007533" y="186558"/>
            <a:ext cx="8736000" cy="370800"/>
          </a:xfrm>
          <a:prstGeom prst="rect">
            <a:avLst/>
          </a:prstGeom>
        </p:spPr>
        <p:txBody>
          <a:bodyPr lIns="198000"/>
          <a:lstStyle>
            <a:lvl1pPr marL="0" indent="0">
              <a:buNone/>
              <a:defRPr sz="1800" baseline="0">
                <a:solidFill>
                  <a:schemeClr val="tx2"/>
                </a:solidFill>
                <a:latin typeface="Century Gothic" panose="020B0502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5" name="Symbol zastępczy tekstu 54"/>
          <p:cNvSpPr>
            <a:spLocks noGrp="1"/>
          </p:cNvSpPr>
          <p:nvPr>
            <p:ph type="body" sz="quarter" idx="11" hasCustomPrompt="1"/>
          </p:nvPr>
        </p:nvSpPr>
        <p:spPr>
          <a:xfrm>
            <a:off x="444070" y="908050"/>
            <a:ext cx="11316559" cy="252698"/>
          </a:xfrm>
          <a:prstGeom prst="rect">
            <a:avLst/>
          </a:prstGeom>
        </p:spPr>
        <p:txBody>
          <a:bodyPr/>
          <a:lstStyle>
            <a:lvl1pPr marL="0" indent="0" algn="l">
              <a:buNone/>
              <a:defRPr sz="1200" b="0"/>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Treść pytania</a:t>
            </a:r>
          </a:p>
        </p:txBody>
      </p:sp>
      <p:sp>
        <p:nvSpPr>
          <p:cNvPr id="56" name="Symbol zastępczy tekstu 54"/>
          <p:cNvSpPr>
            <a:spLocks noGrp="1"/>
          </p:cNvSpPr>
          <p:nvPr>
            <p:ph type="body" sz="quarter" idx="12" hasCustomPrompt="1"/>
          </p:nvPr>
        </p:nvSpPr>
        <p:spPr>
          <a:xfrm>
            <a:off x="444071" y="5517256"/>
            <a:ext cx="11316557" cy="216000"/>
          </a:xfrm>
          <a:prstGeom prst="rect">
            <a:avLst/>
          </a:prstGeom>
        </p:spPr>
        <p:txBody>
          <a:bodyPr/>
          <a:lstStyle>
            <a:lvl1pPr marL="0" indent="0" algn="l">
              <a:buNone/>
              <a:defRPr sz="800" b="0" i="1"/>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Próba:</a:t>
            </a:r>
          </a:p>
        </p:txBody>
      </p:sp>
      <p:sp>
        <p:nvSpPr>
          <p:cNvPr id="8" name="Symbol zastępczy tekstu 48"/>
          <p:cNvSpPr>
            <a:spLocks noGrp="1"/>
          </p:cNvSpPr>
          <p:nvPr>
            <p:ph type="body" sz="quarter" idx="14" hasCustomPrompt="1"/>
          </p:nvPr>
        </p:nvSpPr>
        <p:spPr>
          <a:xfrm>
            <a:off x="1007434" y="488145"/>
            <a:ext cx="8720767"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2" name="Prostokąt 1"/>
          <p:cNvSpPr/>
          <p:nvPr userDrawn="1"/>
        </p:nvSpPr>
        <p:spPr>
          <a:xfrm>
            <a:off x="527382" y="5373216"/>
            <a:ext cx="11425269"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14645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112834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D12A15-C417-405E-A8DE-94100761663A}"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04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365704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15222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49376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294426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smtClean="0"/>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EAEFEC-131B-4A05-B06A-6C57A1D2E0AC}" type="datetimeFigureOut">
              <a:rPr lang="pl-PL" smtClean="0"/>
              <a:pPr/>
              <a:t>21.09.2022</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D12A15-C417-405E-A8DE-94100761663A}" type="slidenum">
              <a:rPr lang="pl-PL" smtClean="0"/>
              <a:pPr/>
              <a:t>‹#›</a:t>
            </a:fld>
            <a:endParaRPr lang="pl-PL"/>
          </a:p>
        </p:txBody>
      </p:sp>
    </p:spTree>
    <p:extLst>
      <p:ext uri="{BB962C8B-B14F-4D97-AF65-F5344CB8AC3E}">
        <p14:creationId xmlns:p14="http://schemas.microsoft.com/office/powerpoint/2010/main" val="391486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AEAEFEC-131B-4A05-B06A-6C57A1D2E0AC}" type="datetimeFigureOut">
              <a:rPr lang="pl-PL" smtClean="0"/>
              <a:pPr/>
              <a:t>21.09.2022</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12A15-C417-405E-A8DE-94100761663A}" type="slidenum">
              <a:rPr lang="pl-PL" smtClean="0"/>
              <a:pPr/>
              <a:t>‹#›</a:t>
            </a:fld>
            <a:endParaRPr lang="pl-PL"/>
          </a:p>
        </p:txBody>
      </p:sp>
    </p:spTree>
    <p:extLst>
      <p:ext uri="{BB962C8B-B14F-4D97-AF65-F5344CB8AC3E}">
        <p14:creationId xmlns:p14="http://schemas.microsoft.com/office/powerpoint/2010/main" val="152292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EAEFEC-131B-4A05-B06A-6C57A1D2E0AC}" type="datetimeFigureOut">
              <a:rPr lang="pl-PL" smtClean="0"/>
              <a:pPr/>
              <a:t>21.09.2022</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8D12A15-C417-405E-A8DE-94100761663A}" type="slidenum">
              <a:rPr lang="pl-PL" smtClean="0"/>
              <a:pPr/>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4845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chart" Target="../charts/chart10.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lekcjewprzyrodzie.pl/" TargetMode="External"/><Relationship Id="rId7" Type="http://schemas.openxmlformats.org/officeDocument/2006/relationships/image" Target="../media/image18.png"/><Relationship Id="rId2" Type="http://schemas.openxmlformats.org/officeDocument/2006/relationships/hyperlink" Target="http://www.zielonaakcja.pl/" TargetMode="Externa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hyperlink" Target="http://www.pszczoly.zielonaakcja.pl/" TargetMode="External"/><Relationship Id="rId4" Type="http://schemas.openxmlformats.org/officeDocument/2006/relationships/hyperlink" Target="http://www.malaretencja.p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alaretencja.pl/" TargetMode="External"/><Relationship Id="rId7" Type="http://schemas.openxmlformats.org/officeDocument/2006/relationships/image" Target="../media/image20.jpg"/><Relationship Id="rId2" Type="http://schemas.openxmlformats.org/officeDocument/2006/relationships/hyperlink" Target="http://www.zielonaakcja.pl/" TargetMode="External"/><Relationship Id="rId1" Type="http://schemas.openxmlformats.org/officeDocument/2006/relationships/slideLayout" Target="../slideLayouts/slideLayout2.xml"/><Relationship Id="rId6" Type="http://schemas.openxmlformats.org/officeDocument/2006/relationships/hyperlink" Target="mailto:woznicka@zielonaakcja.pl" TargetMode="External"/><Relationship Id="rId5" Type="http://schemas.openxmlformats.org/officeDocument/2006/relationships/hyperlink" Target="mailto:krukowska@zielonaakcja.pl" TargetMode="External"/><Relationship Id="rId4" Type="http://schemas.openxmlformats.org/officeDocument/2006/relationships/hyperlink" Target="http://www.pszczoly.zielonaakcja.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2" Type="http://schemas.openxmlformats.org/officeDocument/2006/relationships/image" Target="../../word/media/image7.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R%C3%B3%C5%BCnorodno%C5%9B%C4%87_biologiczna" TargetMode="External"/><Relationship Id="rId2" Type="http://schemas.openxmlformats.org/officeDocument/2006/relationships/hyperlink" Target="https://pl.wikipedia.org/wiki/Us%C5%82ugi_ekosystemowe"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az 1"/>
          <p:cNvPicPr>
            <a:picLocks noChangeAspect="1"/>
          </p:cNvPicPr>
          <p:nvPr/>
        </p:nvPicPr>
        <p:blipFill rotWithShape="1">
          <a:blip r:embed="rId3">
            <a:extLst>
              <a:ext uri="{28A0092B-C50C-407E-A947-70E740481C1C}">
                <a14:useLocalDpi xmlns:a14="http://schemas.microsoft.com/office/drawing/2010/main" val="0"/>
              </a:ext>
            </a:extLst>
          </a:blip>
          <a:srcRect t="1" b="34895"/>
          <a:stretch/>
        </p:blipFill>
        <p:spPr bwMode="auto">
          <a:xfrm>
            <a:off x="-1" y="6349"/>
            <a:ext cx="12192001" cy="638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CustomShape 1"/>
          <p:cNvSpPr/>
          <p:nvPr/>
        </p:nvSpPr>
        <p:spPr>
          <a:xfrm>
            <a:off x="2316164" y="792163"/>
            <a:ext cx="8351837" cy="113665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lstStyle/>
          <a:p>
            <a:pPr eaLnBrk="1" hangingPunct="1">
              <a:defRPr/>
            </a:pPr>
            <a:r>
              <a:rPr lang="pl-PL" sz="3200" b="1" spc="-1">
                <a:solidFill>
                  <a:srgbClr val="006633"/>
                </a:solidFill>
                <a:latin typeface="Arial"/>
                <a:ea typeface="DejaVu Sans"/>
              </a:rPr>
              <a:t> </a:t>
            </a:r>
            <a:r>
              <a:t/>
            </a:r>
            <a:br/>
            <a:r>
              <a:t/>
            </a:r>
            <a:br/>
            <a:endParaRPr lang="pl-PL" sz="3200" spc="-1">
              <a:latin typeface="Arial"/>
            </a:endParaRPr>
          </a:p>
        </p:txBody>
      </p:sp>
      <p:sp>
        <p:nvSpPr>
          <p:cNvPr id="85" name="CustomShape 2"/>
          <p:cNvSpPr/>
          <p:nvPr/>
        </p:nvSpPr>
        <p:spPr>
          <a:xfrm>
            <a:off x="1052186" y="1274618"/>
            <a:ext cx="9409439" cy="30664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70000" lnSpcReduction="20000"/>
          </a:bodyPr>
          <a:lstStyle/>
          <a:p>
            <a:pPr algn="ctr" eaLnBrk="1" hangingPunct="1">
              <a:defRPr/>
            </a:pPr>
            <a:r>
              <a:rPr lang="pl-PL" sz="4200" spc="-1" dirty="0" smtClean="0">
                <a:solidFill>
                  <a:schemeClr val="bg1"/>
                </a:solidFill>
                <a:latin typeface="Trebuchet MS"/>
              </a:rPr>
              <a:t> </a:t>
            </a:r>
            <a:r>
              <a:rPr lang="pl-PL" sz="4600" spc="-1" dirty="0" smtClean="0">
                <a:solidFill>
                  <a:schemeClr val="bg1"/>
                </a:solidFill>
                <a:latin typeface="Trebuchet MS"/>
              </a:rPr>
              <a:t> </a:t>
            </a:r>
          </a:p>
          <a:p>
            <a:pPr algn="ctr">
              <a:defRPr/>
            </a:pPr>
            <a:r>
              <a:rPr lang="pl-PL" sz="5100" dirty="0" smtClean="0">
                <a:solidFill>
                  <a:srgbClr val="002060"/>
                </a:solidFill>
              </a:rPr>
              <a:t>Świadomość społeczna zmian klimatu; co zachęca</a:t>
            </a:r>
          </a:p>
          <a:p>
            <a:pPr algn="ctr">
              <a:defRPr/>
            </a:pPr>
            <a:r>
              <a:rPr lang="pl-PL" sz="5100" dirty="0" smtClean="0">
                <a:solidFill>
                  <a:srgbClr val="002060"/>
                </a:solidFill>
              </a:rPr>
              <a:t> mieszkańców do podejmowania praktycznych działań  łagodzących skutki zmian klimatu</a:t>
            </a:r>
          </a:p>
          <a:p>
            <a:pPr marL="285750" indent="-285750" algn="ctr">
              <a:buFontTx/>
              <a:buChar char="-"/>
              <a:defRPr/>
            </a:pPr>
            <a:endParaRPr lang="pl-PL" dirty="0">
              <a:solidFill>
                <a:srgbClr val="002060"/>
              </a:solidFill>
            </a:endParaRPr>
          </a:p>
          <a:p>
            <a:pPr algn="ctr">
              <a:defRPr/>
            </a:pPr>
            <a:endParaRPr lang="pl-PL" sz="2600" dirty="0" smtClean="0">
              <a:solidFill>
                <a:srgbClr val="002060"/>
              </a:solidFill>
            </a:endParaRPr>
          </a:p>
          <a:p>
            <a:pPr algn="ctr">
              <a:defRPr/>
            </a:pPr>
            <a:r>
              <a:rPr lang="pl-PL" sz="2600" dirty="0" smtClean="0">
                <a:solidFill>
                  <a:srgbClr val="002060"/>
                </a:solidFill>
              </a:rPr>
              <a:t>Irena </a:t>
            </a:r>
            <a:r>
              <a:rPr lang="pl-PL" sz="2600" dirty="0">
                <a:solidFill>
                  <a:srgbClr val="002060"/>
                </a:solidFill>
              </a:rPr>
              <a:t>Krukowska-Szopa</a:t>
            </a:r>
            <a:endParaRPr lang="pl-PL" sz="2600" spc="-1" dirty="0" smtClean="0">
              <a:solidFill>
                <a:srgbClr val="002060"/>
              </a:solidFill>
              <a:latin typeface="Trebuchet MS"/>
            </a:endParaRPr>
          </a:p>
          <a:p>
            <a:pPr algn="ctr" eaLnBrk="1" hangingPunct="1">
              <a:defRPr/>
            </a:pPr>
            <a:r>
              <a:rPr lang="pl-PL" sz="4200" spc="-1" dirty="0" smtClean="0">
                <a:solidFill>
                  <a:schemeClr val="bg1"/>
                </a:solidFill>
                <a:latin typeface="Trebuchet MS"/>
              </a:rPr>
              <a:t> </a:t>
            </a:r>
          </a:p>
          <a:p>
            <a:pPr algn="ctr" eaLnBrk="1" hangingPunct="1">
              <a:defRPr/>
            </a:pPr>
            <a:r>
              <a:rPr lang="pl-PL" sz="2800" spc="-1" dirty="0" smtClean="0">
                <a:solidFill>
                  <a:srgbClr val="002060"/>
                </a:solidFill>
                <a:latin typeface="Trebuchet MS"/>
              </a:rPr>
              <a:t>Konferencja 22.09.2022</a:t>
            </a:r>
            <a:endParaRPr lang="pl-PL" sz="2800" spc="-1" dirty="0">
              <a:solidFill>
                <a:srgbClr val="002060"/>
              </a:solidFill>
              <a:latin typeface="Arial"/>
            </a:endParaRPr>
          </a:p>
        </p:txBody>
      </p:sp>
      <p:sp>
        <p:nvSpPr>
          <p:cNvPr id="3079" name="Prostokąt 3"/>
          <p:cNvSpPr>
            <a:spLocks noChangeArrowheads="1"/>
          </p:cNvSpPr>
          <p:nvPr/>
        </p:nvSpPr>
        <p:spPr bwMode="auto">
          <a:xfrm>
            <a:off x="3810000" y="2940051"/>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endParaRPr lang="pl-PL" altLang="pl-PL" sz="2000" b="1" dirty="0">
              <a:solidFill>
                <a:schemeClr val="bg1"/>
              </a:solidFill>
            </a:endParaRPr>
          </a:p>
        </p:txBody>
      </p:sp>
      <p:sp>
        <p:nvSpPr>
          <p:cNvPr id="2" name="AutoShape 2" descr="Znalezione obrazy dla zapytania Logo stowarzyszenia Aglomeracja opolska"/>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6285" y="300214"/>
            <a:ext cx="945694" cy="1008000"/>
          </a:xfrm>
          <a:prstGeom prst="rect">
            <a:avLst/>
          </a:prstGeom>
        </p:spPr>
      </p:pic>
      <p:pic>
        <p:nvPicPr>
          <p:cNvPr id="5122" name="Obraz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58" y="5358809"/>
            <a:ext cx="2157412" cy="67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9187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Jakie elementy zielonej, niebieskiej infrastruktury wykorzystuje Pani/Pan w swoim ogrodzie, działce ?</a:t>
            </a:r>
            <a:endParaRPr lang="pl-PL" sz="3200" dirty="0"/>
          </a:p>
        </p:txBody>
      </p:sp>
      <p:graphicFrame>
        <p:nvGraphicFramePr>
          <p:cNvPr id="5" name="Symbol zastępczy zawartości 4">
            <a:extLst>
              <a:ext uri="{FF2B5EF4-FFF2-40B4-BE49-F238E27FC236}">
                <a16:creationId xmlns:a16="http://schemas.microsoft.com/office/drawing/2014/main" xmlns="" id="{93A5D880-579F-BFE3-2D28-B799FC565775}"/>
              </a:ext>
            </a:extLst>
          </p:cNvPr>
          <p:cNvGraphicFramePr>
            <a:graphicFrameLocks noGrp="1"/>
          </p:cNvGraphicFramePr>
          <p:nvPr>
            <p:ph idx="1"/>
            <p:extLst>
              <p:ext uri="{D42A27DB-BD31-4B8C-83A1-F6EECF244321}">
                <p14:modId xmlns:p14="http://schemas.microsoft.com/office/powerpoint/2010/main" val="1663214564"/>
              </p:ext>
            </p:extLst>
          </p:nvPr>
        </p:nvGraphicFramePr>
        <p:xfrm>
          <a:off x="1097280" y="1737360"/>
          <a:ext cx="10058400" cy="4822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47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Wnioski i rekomendacje</a:t>
            </a:r>
            <a:endParaRPr lang="pl-PL" dirty="0"/>
          </a:p>
        </p:txBody>
      </p:sp>
      <p:sp>
        <p:nvSpPr>
          <p:cNvPr id="3" name="Symbol zastępczy zawartości 2"/>
          <p:cNvSpPr>
            <a:spLocks noGrp="1"/>
          </p:cNvSpPr>
          <p:nvPr>
            <p:ph idx="1"/>
          </p:nvPr>
        </p:nvSpPr>
        <p:spPr>
          <a:xfrm>
            <a:off x="903889" y="1562987"/>
            <a:ext cx="10005116" cy="4837814"/>
          </a:xfrm>
        </p:spPr>
        <p:txBody>
          <a:bodyPr>
            <a:normAutofit fontScale="85000" lnSpcReduction="20000"/>
          </a:bodyPr>
          <a:lstStyle/>
          <a:p>
            <a:pPr marL="0" indent="0">
              <a:buNone/>
            </a:pPr>
            <a:endParaRPr lang="pl-PL" dirty="0" smtClean="0"/>
          </a:p>
          <a:p>
            <a:pPr>
              <a:lnSpc>
                <a:spcPct val="110000"/>
              </a:lnSpc>
              <a:buFont typeface="Wingdings" panose="05000000000000000000" pitchFamily="2" charset="2"/>
              <a:buChar char="§"/>
            </a:pPr>
            <a:r>
              <a:rPr lang="pl-PL" dirty="0"/>
              <a:t>M</a:t>
            </a:r>
            <a:r>
              <a:rPr lang="pl-PL" dirty="0" smtClean="0"/>
              <a:t>ieszkańcy badanego obszaru dostrzegają </a:t>
            </a:r>
            <a:r>
              <a:rPr lang="pl-PL" dirty="0"/>
              <a:t>negatywne konsekwencje, jakie </a:t>
            </a:r>
            <a:r>
              <a:rPr lang="pl-PL" dirty="0" smtClean="0"/>
              <a:t>niosą zmiany klimatu – ekstremalne </a:t>
            </a:r>
            <a:r>
              <a:rPr lang="pl-PL" dirty="0"/>
              <a:t>z</a:t>
            </a:r>
            <a:r>
              <a:rPr lang="pl-PL" dirty="0" smtClean="0"/>
              <a:t>jawiska pogodowe, wzrost temperatury, zanik pokrywy śnieżnej</a:t>
            </a:r>
          </a:p>
          <a:p>
            <a:pPr>
              <a:lnSpc>
                <a:spcPct val="120000"/>
              </a:lnSpc>
              <a:buFont typeface="Wingdings" panose="05000000000000000000" pitchFamily="2" charset="2"/>
              <a:buChar char="§"/>
            </a:pPr>
            <a:r>
              <a:rPr lang="pl-PL" dirty="0" smtClean="0"/>
              <a:t> Większość badanych uważa, iż </a:t>
            </a:r>
            <a:r>
              <a:rPr lang="pl-PL" dirty="0"/>
              <a:t>mieszkańcy </a:t>
            </a:r>
            <a:r>
              <a:rPr lang="pl-PL" dirty="0" smtClean="0"/>
              <a:t>gmin </a:t>
            </a:r>
            <a:r>
              <a:rPr lang="pl-PL" dirty="0"/>
              <a:t>powinni mieć większą świadomość na temat skutków zmian klimatu i sposobów zapobiegania im w swoim najbliższym </a:t>
            </a:r>
            <a:r>
              <a:rPr lang="pl-PL" dirty="0" smtClean="0"/>
              <a:t>otoczeniu</a:t>
            </a:r>
          </a:p>
          <a:p>
            <a:pPr>
              <a:lnSpc>
                <a:spcPct val="120000"/>
              </a:lnSpc>
              <a:buFont typeface="Wingdings" panose="05000000000000000000" pitchFamily="2" charset="2"/>
              <a:buChar char="§"/>
            </a:pPr>
            <a:r>
              <a:rPr lang="pl-PL" dirty="0"/>
              <a:t> </a:t>
            </a:r>
            <a:r>
              <a:rPr lang="pl-PL" dirty="0" smtClean="0"/>
              <a:t>Znajomość </a:t>
            </a:r>
            <a:r>
              <a:rPr lang="pl-PL" dirty="0"/>
              <a:t>pojęcia zielonej i niebieskiej </a:t>
            </a:r>
            <a:r>
              <a:rPr lang="pl-PL" dirty="0" smtClean="0"/>
              <a:t>infrastruktury </a:t>
            </a:r>
            <a:r>
              <a:rPr lang="pl-PL" dirty="0"/>
              <a:t>wśród mieszkańców obszaru transgranicznego jest </a:t>
            </a:r>
            <a:r>
              <a:rPr lang="pl-PL" dirty="0" smtClean="0"/>
              <a:t>niewystarczająca  </a:t>
            </a:r>
          </a:p>
          <a:p>
            <a:pPr>
              <a:lnSpc>
                <a:spcPct val="120000"/>
              </a:lnSpc>
              <a:buFont typeface="Wingdings" panose="05000000000000000000" pitchFamily="2" charset="2"/>
              <a:buChar char="§"/>
            </a:pPr>
            <a:r>
              <a:rPr lang="pl-PL" dirty="0" smtClean="0"/>
              <a:t> Mieszkańcy </a:t>
            </a:r>
            <a:r>
              <a:rPr lang="pl-PL" dirty="0"/>
              <a:t>obszaru przygranicznego dostrzegają szereg korzyści wynikających z wykorzystania zielonej i niebieskiej </a:t>
            </a:r>
            <a:r>
              <a:rPr lang="pl-PL" dirty="0" smtClean="0"/>
              <a:t>infrastruktury</a:t>
            </a:r>
            <a:r>
              <a:rPr lang="pl-PL" dirty="0"/>
              <a:t> </a:t>
            </a:r>
            <a:r>
              <a:rPr lang="pl-PL" dirty="0" smtClean="0"/>
              <a:t>- zwiększanie </a:t>
            </a:r>
            <a:r>
              <a:rPr lang="pl-PL" dirty="0"/>
              <a:t>retencji wody, oczyszczanie wody, powietrza i gleby z zanieczyszczeń </a:t>
            </a:r>
            <a:r>
              <a:rPr lang="pl-PL" dirty="0" smtClean="0"/>
              <a:t>oraz </a:t>
            </a:r>
            <a:r>
              <a:rPr lang="pl-PL" dirty="0"/>
              <a:t>łagodzenie zmian </a:t>
            </a:r>
            <a:r>
              <a:rPr lang="pl-PL" dirty="0" smtClean="0"/>
              <a:t>klimatu</a:t>
            </a:r>
          </a:p>
          <a:p>
            <a:pPr>
              <a:lnSpc>
                <a:spcPct val="110000"/>
              </a:lnSpc>
              <a:buFont typeface="Wingdings" panose="05000000000000000000" pitchFamily="2" charset="2"/>
              <a:buChar char="§"/>
            </a:pPr>
            <a:r>
              <a:rPr lang="pl-PL" dirty="0" smtClean="0"/>
              <a:t> Dla większości badanych </a:t>
            </a:r>
            <a:r>
              <a:rPr lang="pl-PL" dirty="0"/>
              <a:t>właściwe kształtowanie zielonej i niebieskiej infrastruktury w gminie jest </a:t>
            </a:r>
            <a:r>
              <a:rPr lang="pl-PL" dirty="0" smtClean="0"/>
              <a:t>ważne</a:t>
            </a:r>
            <a:r>
              <a:rPr lang="pl-PL" dirty="0"/>
              <a:t> </a:t>
            </a:r>
            <a:r>
              <a:rPr lang="pl-PL" dirty="0" smtClean="0"/>
              <a:t>i bardzo ważne, duża gotowość do angażowania się w te działania</a:t>
            </a:r>
          </a:p>
          <a:p>
            <a:pPr>
              <a:lnSpc>
                <a:spcPct val="110000"/>
              </a:lnSpc>
              <a:buFont typeface="Wingdings" panose="05000000000000000000" pitchFamily="2" charset="2"/>
              <a:buChar char="§"/>
            </a:pPr>
            <a:r>
              <a:rPr lang="pl-PL" dirty="0" smtClean="0"/>
              <a:t> Większość </a:t>
            </a:r>
            <a:r>
              <a:rPr lang="pl-PL" dirty="0"/>
              <a:t>mieszkańców obszaru przygranicznego posiada swój własny ogród (przydomowy lub działkowy), a ponad ¾ z nich na swojej posesji/na swojej działce wykorzystuje elementy zielonej lub niebieskiej infrastruktury </a:t>
            </a:r>
            <a:endParaRPr lang="pl-PL" dirty="0" smtClean="0"/>
          </a:p>
          <a:p>
            <a:pPr>
              <a:buFont typeface="Wingdings" panose="05000000000000000000" pitchFamily="2" charset="2"/>
              <a:buChar char="§"/>
            </a:pPr>
            <a:endParaRPr lang="pl-PL" dirty="0" smtClean="0"/>
          </a:p>
          <a:p>
            <a:pPr>
              <a:buFont typeface="Wingdings" panose="05000000000000000000" pitchFamily="2" charset="2"/>
              <a:buChar char="§"/>
            </a:pPr>
            <a:endParaRPr lang="pl-PL" b="1" dirty="0" smtClean="0"/>
          </a:p>
          <a:p>
            <a:pPr>
              <a:buFont typeface="Wingdings" panose="05000000000000000000" pitchFamily="2" charset="2"/>
              <a:buChar char="§"/>
            </a:pPr>
            <a:endParaRPr lang="pl-PL" dirty="0" smtClean="0"/>
          </a:p>
        </p:txBody>
      </p:sp>
    </p:spTree>
    <p:extLst>
      <p:ext uri="{BB962C8B-B14F-4D97-AF65-F5344CB8AC3E}">
        <p14:creationId xmlns:p14="http://schemas.microsoft.com/office/powerpoint/2010/main" val="407283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Wnioski i rekomendacje</a:t>
            </a:r>
            <a:endParaRPr lang="pl-PL" dirty="0"/>
          </a:p>
        </p:txBody>
      </p:sp>
      <p:sp>
        <p:nvSpPr>
          <p:cNvPr id="3" name="Symbol zastępczy zawartości 2"/>
          <p:cNvSpPr>
            <a:spLocks noGrp="1"/>
          </p:cNvSpPr>
          <p:nvPr>
            <p:ph idx="1"/>
          </p:nvPr>
        </p:nvSpPr>
        <p:spPr>
          <a:xfrm>
            <a:off x="903889" y="1371600"/>
            <a:ext cx="10005116" cy="5029201"/>
          </a:xfrm>
        </p:spPr>
        <p:txBody>
          <a:bodyPr>
            <a:normAutofit fontScale="85000" lnSpcReduction="10000"/>
          </a:bodyPr>
          <a:lstStyle/>
          <a:p>
            <a:pPr marL="0" indent="0">
              <a:buNone/>
            </a:pPr>
            <a:endParaRPr lang="pl-PL" dirty="0" smtClean="0"/>
          </a:p>
          <a:p>
            <a:pPr>
              <a:lnSpc>
                <a:spcPct val="110000"/>
              </a:lnSpc>
              <a:buFont typeface="Wingdings" panose="05000000000000000000" pitchFamily="2" charset="2"/>
              <a:buChar char="§"/>
            </a:pPr>
            <a:r>
              <a:rPr lang="pl-PL" dirty="0"/>
              <a:t> </a:t>
            </a:r>
            <a:r>
              <a:rPr lang="pl-PL" dirty="0" smtClean="0"/>
              <a:t>Dążenie </a:t>
            </a:r>
            <a:r>
              <a:rPr lang="pl-PL" dirty="0"/>
              <a:t>lokalnych władz do zwiększania powierzchni terenów zieleni w gminach m.in. przez odzyskiwanie wnętrz blokowych i podwórzy, tworzenie ogrodów i parków, nasadzenia uliczne </a:t>
            </a:r>
            <a:r>
              <a:rPr lang="pl-PL" dirty="0" smtClean="0"/>
              <a:t>zazielenianie </a:t>
            </a:r>
            <a:r>
              <a:rPr lang="pl-PL" dirty="0"/>
              <a:t>dachów, elewacji i </a:t>
            </a:r>
            <a:r>
              <a:rPr lang="pl-PL" dirty="0" smtClean="0"/>
              <a:t>ogrodzeń, zieleń spontaniczną </a:t>
            </a:r>
          </a:p>
          <a:p>
            <a:pPr>
              <a:lnSpc>
                <a:spcPct val="110000"/>
              </a:lnSpc>
              <a:buFont typeface="Wingdings" panose="05000000000000000000" pitchFamily="2" charset="2"/>
              <a:buChar char="§"/>
            </a:pPr>
            <a:r>
              <a:rPr lang="pl-PL" dirty="0" smtClean="0"/>
              <a:t> Prowadzenie kampanii </a:t>
            </a:r>
            <a:r>
              <a:rPr lang="pl-PL" dirty="0"/>
              <a:t>społecznych i działań edukacyjnych </a:t>
            </a:r>
            <a:r>
              <a:rPr lang="pl-PL" dirty="0" smtClean="0"/>
              <a:t>w </a:t>
            </a:r>
            <a:r>
              <a:rPr lang="pl-PL" dirty="0"/>
              <a:t>instytucjach </a:t>
            </a:r>
            <a:r>
              <a:rPr lang="pl-PL" dirty="0" smtClean="0"/>
              <a:t>publicznych, firmach pokazujących skutki zmian klimatu i możliwości adaptowania się do nich</a:t>
            </a:r>
          </a:p>
          <a:p>
            <a:pPr>
              <a:lnSpc>
                <a:spcPct val="110000"/>
              </a:lnSpc>
              <a:buFont typeface="Wingdings" panose="05000000000000000000" pitchFamily="2" charset="2"/>
              <a:buChar char="§"/>
            </a:pPr>
            <a:r>
              <a:rPr lang="pl-PL" dirty="0" smtClean="0"/>
              <a:t> </a:t>
            </a:r>
            <a:r>
              <a:rPr lang="pl-PL" dirty="0"/>
              <a:t>Wprowadzanie zachęt dla mieszkańców polegających na odpowiednim dofinansowaniu przez </a:t>
            </a:r>
            <a:r>
              <a:rPr lang="pl-PL" dirty="0" smtClean="0"/>
              <a:t>samorząd projektów</a:t>
            </a:r>
            <a:r>
              <a:rPr lang="pl-PL" dirty="0"/>
              <a:t> z zakresu zielonej i niebieskiej infrastruktury oraz stworzenie atrakcyjnych ulg </a:t>
            </a:r>
            <a:r>
              <a:rPr lang="pl-PL" dirty="0" smtClean="0"/>
              <a:t>podatkowych </a:t>
            </a:r>
          </a:p>
          <a:p>
            <a:pPr>
              <a:lnSpc>
                <a:spcPct val="110000"/>
              </a:lnSpc>
              <a:buFont typeface="Wingdings" panose="05000000000000000000" pitchFamily="2" charset="2"/>
              <a:buChar char="§"/>
            </a:pPr>
            <a:r>
              <a:rPr lang="pl-PL" dirty="0" smtClean="0"/>
              <a:t> </a:t>
            </a:r>
            <a:r>
              <a:rPr lang="pl-PL" dirty="0"/>
              <a:t>Angażowanie społeczności lokalnej w </a:t>
            </a:r>
            <a:r>
              <a:rPr lang="pl-PL" dirty="0" smtClean="0"/>
              <a:t>planowanie i realizację  </a:t>
            </a:r>
            <a:r>
              <a:rPr lang="pl-PL" dirty="0"/>
              <a:t>zielono-niebieskiej infrastruktury w okolicy miejsca </a:t>
            </a:r>
            <a:r>
              <a:rPr lang="pl-PL" dirty="0" smtClean="0"/>
              <a:t>zamieszkania</a:t>
            </a:r>
          </a:p>
          <a:p>
            <a:pPr>
              <a:lnSpc>
                <a:spcPct val="110000"/>
              </a:lnSpc>
              <a:buFont typeface="Wingdings" panose="05000000000000000000" pitchFamily="2" charset="2"/>
              <a:buChar char="§"/>
            </a:pPr>
            <a:r>
              <a:rPr lang="pl-PL" dirty="0" smtClean="0"/>
              <a:t> </a:t>
            </a:r>
            <a:r>
              <a:rPr lang="pl-PL" dirty="0"/>
              <a:t>Wprowadzenie standardów rozwijania i opieki nad terenami zielono-niebieskiej infrastruktury oraz opieki nad obiektami i obszarami chronionymi położonymi na terenach </a:t>
            </a:r>
            <a:r>
              <a:rPr lang="pl-PL" dirty="0" smtClean="0"/>
              <a:t>gmin, promowanie dobrych praktyk</a:t>
            </a:r>
          </a:p>
          <a:p>
            <a:pPr>
              <a:lnSpc>
                <a:spcPct val="110000"/>
              </a:lnSpc>
              <a:buFont typeface="Wingdings" panose="05000000000000000000" pitchFamily="2" charset="2"/>
              <a:buChar char="§"/>
            </a:pPr>
            <a:r>
              <a:rPr lang="pl-PL" dirty="0"/>
              <a:t>Uwzględnienie w dokumentach strategicznych </a:t>
            </a:r>
            <a:r>
              <a:rPr lang="pl-PL" dirty="0" smtClean="0"/>
              <a:t>gmin rozwijania zielono-niebieskiej infrastruktury wraz z siecią połączeń</a:t>
            </a:r>
            <a:endParaRPr lang="pl-PL" dirty="0"/>
          </a:p>
          <a:p>
            <a:pPr>
              <a:lnSpc>
                <a:spcPct val="110000"/>
              </a:lnSpc>
              <a:buFont typeface="Wingdings" panose="05000000000000000000" pitchFamily="2" charset="2"/>
              <a:buChar char="§"/>
            </a:pPr>
            <a:endParaRPr lang="pl-PL" dirty="0" smtClean="0"/>
          </a:p>
          <a:p>
            <a:pPr>
              <a:buFont typeface="Wingdings" panose="05000000000000000000" pitchFamily="2" charset="2"/>
              <a:buChar char="§"/>
            </a:pPr>
            <a:endParaRPr lang="pl-PL" b="1" dirty="0" smtClean="0"/>
          </a:p>
          <a:p>
            <a:pPr>
              <a:buFont typeface="Wingdings" panose="05000000000000000000" pitchFamily="2" charset="2"/>
              <a:buChar char="§"/>
            </a:pPr>
            <a:endParaRPr lang="pl-PL" dirty="0" smtClean="0"/>
          </a:p>
        </p:txBody>
      </p:sp>
    </p:spTree>
    <p:extLst>
      <p:ext uri="{BB962C8B-B14F-4D97-AF65-F5344CB8AC3E}">
        <p14:creationId xmlns:p14="http://schemas.microsoft.com/office/powerpoint/2010/main" val="328047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117" descr="Działania przeciwko suszy.&#10;&#10;Wykres słupkowy przedstawiający działania, które najbardziej przeciwdziałają zjawisku suszy (tworzenie zbiorników retencyjnych - 36%, zbieranie i wykorzystywanie wody deszczowej - 34%, oszczędzanie wody w gospodarstwie domowym - 28%, budowa systemów melioracyjnych - 17%, sadzenie drzew i krzewów - 16%, zwiększenie retencji glebowej poprzez odpowiednie zabiegi agrotechniczne np. orka w poprzek soku - 8%, zaprzestanie marnowaniu żywności - 4%, ograniczenie betonowania miast - 4%, zrównoważenie przemysłu, gospodarki - 3%, ogólne zapobieganie zmianom klimatycznym - 3%, obniżenie emisji gazów cieplarnianych - 2%, zwiększenie świadomości, edukacja - 2%, inne działania - 6%, nie wiem, trudno powiedzieć - 21%).">
            <a:extLst>
              <a:ext uri="{FF2B5EF4-FFF2-40B4-BE49-F238E27FC236}">
                <a16:creationId xmlns:a16="http://schemas.microsoft.com/office/drawing/2014/main" xmlns="" id="{DAFDF30A-996F-4C98-BC99-AB4F7867971B}"/>
              </a:ext>
            </a:extLst>
          </p:cNvPr>
          <p:cNvGraphicFramePr>
            <a:graphicFrameLocks noGrp="1"/>
          </p:cNvGraphicFramePr>
          <p:nvPr>
            <p:extLst>
              <p:ext uri="{D42A27DB-BD31-4B8C-83A1-F6EECF244321}">
                <p14:modId xmlns:p14="http://schemas.microsoft.com/office/powerpoint/2010/main" val="2376073889"/>
              </p:ext>
            </p:extLst>
          </p:nvPr>
        </p:nvGraphicFramePr>
        <p:xfrm>
          <a:off x="1222738" y="2143558"/>
          <a:ext cx="7180028" cy="4051123"/>
        </p:xfrm>
        <a:graphic>
          <a:graphicData uri="http://schemas.openxmlformats.org/drawingml/2006/table">
            <a:tbl>
              <a:tblPr firstRow="1" bandRow="1">
                <a:tableStyleId>{5C22544A-7EE6-4342-B048-85BDC9FD1C3A}</a:tableStyleId>
              </a:tblPr>
              <a:tblGrid>
                <a:gridCol w="3819278">
                  <a:extLst>
                    <a:ext uri="{9D8B030D-6E8A-4147-A177-3AD203B41FA5}">
                      <a16:colId xmlns:a16="http://schemas.microsoft.com/office/drawing/2014/main" xmlns="" val="1192821638"/>
                    </a:ext>
                  </a:extLst>
                </a:gridCol>
                <a:gridCol w="3360750">
                  <a:extLst>
                    <a:ext uri="{9D8B030D-6E8A-4147-A177-3AD203B41FA5}">
                      <a16:colId xmlns:a16="http://schemas.microsoft.com/office/drawing/2014/main" xmlns="" val="639689686"/>
                    </a:ext>
                  </a:extLst>
                </a:gridCol>
              </a:tblGrid>
              <a:tr h="286977">
                <a:tc>
                  <a:txBody>
                    <a:bodyPr/>
                    <a:lstStyle/>
                    <a:p>
                      <a:pPr algn="r" fontAlgn="b"/>
                      <a:r>
                        <a:rPr lang="pl-PL" sz="1000" b="0" i="0" u="none" strike="noStrike" kern="1200" dirty="0">
                          <a:solidFill>
                            <a:schemeClr val="tx1"/>
                          </a:solidFill>
                          <a:effectLst/>
                          <a:latin typeface="Calibri" panose="020F0502020204030204" pitchFamily="34" charset="0"/>
                          <a:ea typeface="+mn-ea"/>
                          <a:cs typeface="+mn-cs"/>
                        </a:rPr>
                        <a:t>Tworzenie zbiorników retencyjnych</a:t>
                      </a:r>
                    </a:p>
                  </a:txBody>
                  <a:tcPr marL="9525" marR="9525" marT="9525" marB="0" anchor="ctr">
                    <a:lnL w="12700" cmpd="sng">
                      <a:noFill/>
                    </a:lnL>
                    <a:lnR w="12700" cmpd="sng">
                      <a:noFill/>
                    </a:lnR>
                    <a:lnT w="12700" cmpd="sng">
                      <a:noFill/>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25349898"/>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Zbieranie i wykorzystywanie wody deszczowej</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59021413"/>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Oszczędzanie wody w gospodarstwie domowym</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73419946"/>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Budowa lub rozbudowa systemów melioracyjnych</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80012517"/>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Sadzenie drzew i krzewów</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38774771"/>
                  </a:ext>
                </a:extLst>
              </a:tr>
              <a:tr h="320422">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Zwiększenie retencji glebowej poprzez odpowiednie zabiegi agrotechniczne (np. orka w poprzek stoku)</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11894005"/>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Zaprzestanie marnowaniu żywności</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9476757"/>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Ograniczenie betonowania miast</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1274731"/>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Zrównoważenie przemysłu, gospodarki</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51525027"/>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Ogólne zapobieganie zmianom klimatycznym</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59467974"/>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Obniżenie emisji gazów cieplarnianych</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34179104"/>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Zwiększanie świadomości, edukacja</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52047929"/>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Inne działania</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37762900"/>
                  </a:ext>
                </a:extLst>
              </a:tr>
              <a:tr h="286977">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Nie wiem, trudno powiedzieć</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34691373"/>
                  </a:ext>
                </a:extLst>
              </a:tr>
            </a:tbl>
          </a:graphicData>
        </a:graphic>
      </p:graphicFrame>
      <p:sp>
        <p:nvSpPr>
          <p:cNvPr id="2" name="Symbol zastępczy tekstu 1">
            <a:extLst>
              <a:ext uri="{FF2B5EF4-FFF2-40B4-BE49-F238E27FC236}">
                <a16:creationId xmlns:a16="http://schemas.microsoft.com/office/drawing/2014/main" xmlns="" id="{14A36952-F903-48EE-AA7E-54B9B9E54672}"/>
              </a:ext>
            </a:extLst>
          </p:cNvPr>
          <p:cNvSpPr>
            <a:spLocks noGrp="1"/>
          </p:cNvSpPr>
          <p:nvPr>
            <p:ph type="body" sz="quarter" idx="10"/>
          </p:nvPr>
        </p:nvSpPr>
        <p:spPr>
          <a:xfrm>
            <a:off x="1222738" y="1748390"/>
            <a:ext cx="8736000" cy="370800"/>
          </a:xfrm>
          <a:prstGeom prst="rect">
            <a:avLst/>
          </a:prstGeom>
        </p:spPr>
        <p:txBody>
          <a:bodyPr vert="horz" lIns="198000" tIns="45720" rIns="0" bIns="45720" rtlCol="0">
            <a:normAutofit/>
          </a:bodyPr>
          <a:lstStyle/>
          <a:p>
            <a:r>
              <a:rPr lang="pl-PL" sz="1600" dirty="0">
                <a:latin typeface="+mn-lt"/>
              </a:rPr>
              <a:t>Działania przeciwko zjawisku </a:t>
            </a:r>
            <a:r>
              <a:rPr lang="pl-PL" sz="1600" dirty="0" smtClean="0">
                <a:latin typeface="+mn-lt"/>
              </a:rPr>
              <a:t>suszy według respondentów</a:t>
            </a:r>
            <a:endParaRPr lang="pl-PL" sz="1600" dirty="0">
              <a:latin typeface="+mn-lt"/>
            </a:endParaRPr>
          </a:p>
        </p:txBody>
      </p:sp>
      <p:sp>
        <p:nvSpPr>
          <p:cNvPr id="8" name="Symbol zastępczy tekstu 7">
            <a:extLst>
              <a:ext uri="{FF2B5EF4-FFF2-40B4-BE49-F238E27FC236}">
                <a16:creationId xmlns:a16="http://schemas.microsoft.com/office/drawing/2014/main" xmlns="" id="{199C21CE-807C-4E57-B5DC-EC68F8417909}"/>
              </a:ext>
            </a:extLst>
          </p:cNvPr>
          <p:cNvSpPr>
            <a:spLocks noGrp="1"/>
          </p:cNvSpPr>
          <p:nvPr>
            <p:ph type="body" sz="quarter" idx="12"/>
          </p:nvPr>
        </p:nvSpPr>
        <p:spPr>
          <a:xfrm>
            <a:off x="442484" y="6508239"/>
            <a:ext cx="11316557" cy="216000"/>
          </a:xfrm>
        </p:spPr>
        <p:txBody>
          <a:bodyPr/>
          <a:lstStyle/>
          <a:p>
            <a:endParaRPr lang="pl-PL" dirty="0">
              <a:solidFill>
                <a:schemeClr val="bg1">
                  <a:lumMod val="75000"/>
                </a:schemeClr>
              </a:solidFill>
            </a:endParaRPr>
          </a:p>
        </p:txBody>
      </p:sp>
      <p:sp>
        <p:nvSpPr>
          <p:cNvPr id="13" name="Symbol zastępczy tekstu 12">
            <a:extLst>
              <a:ext uri="{FF2B5EF4-FFF2-40B4-BE49-F238E27FC236}">
                <a16:creationId xmlns:a16="http://schemas.microsoft.com/office/drawing/2014/main" xmlns="" id="{28CC32E3-EE80-4D53-BE43-924B75664074}"/>
              </a:ext>
            </a:extLst>
          </p:cNvPr>
          <p:cNvSpPr>
            <a:spLocks noGrp="1"/>
          </p:cNvSpPr>
          <p:nvPr>
            <p:ph type="body" sz="quarter" idx="14"/>
          </p:nvPr>
        </p:nvSpPr>
        <p:spPr>
          <a:xfrm>
            <a:off x="1007434" y="666261"/>
            <a:ext cx="8720767" cy="45719"/>
          </a:xfrm>
        </p:spPr>
        <p:txBody>
          <a:bodyPr>
            <a:normAutofit fontScale="25000" lnSpcReduction="20000"/>
          </a:bodyPr>
          <a:lstStyle/>
          <a:p>
            <a:endParaRPr lang="pl-PL" dirty="0"/>
          </a:p>
        </p:txBody>
      </p:sp>
      <p:sp>
        <p:nvSpPr>
          <p:cNvPr id="12" name="Symbol zastępczy tekstu 2">
            <a:extLst>
              <a:ext uri="{FF2B5EF4-FFF2-40B4-BE49-F238E27FC236}">
                <a16:creationId xmlns:a16="http://schemas.microsoft.com/office/drawing/2014/main" xmlns="" id="{9FF4E75C-CEEC-4A39-A40F-D2765DDDCD7C}"/>
              </a:ext>
            </a:extLst>
          </p:cNvPr>
          <p:cNvSpPr>
            <a:spLocks noGrp="1"/>
          </p:cNvSpPr>
          <p:nvPr>
            <p:ph type="body" sz="quarter" idx="11"/>
          </p:nvPr>
        </p:nvSpPr>
        <p:spPr>
          <a:xfrm>
            <a:off x="1857376" y="908051"/>
            <a:ext cx="8486775" cy="609990"/>
          </a:xfrm>
        </p:spPr>
        <p:txBody>
          <a:bodyPr>
            <a:normAutofit fontScale="62500" lnSpcReduction="20000"/>
          </a:bodyPr>
          <a:lstStyle/>
          <a:p>
            <a:pPr algn="just">
              <a:lnSpc>
                <a:spcPct val="120000"/>
              </a:lnSpc>
            </a:pPr>
            <a:r>
              <a:rPr lang="pl-PL" sz="1100" dirty="0" smtClean="0"/>
              <a:t> </a:t>
            </a:r>
            <a:r>
              <a:rPr lang="pl-PL" sz="3400" dirty="0" smtClean="0"/>
              <a:t>Badanie jednotematyczne Zmian klimatu – Ministerstwo Klimatu i </a:t>
            </a:r>
            <a:r>
              <a:rPr lang="pl-PL" sz="3400" dirty="0"/>
              <a:t>Ś</a:t>
            </a:r>
            <a:r>
              <a:rPr lang="pl-PL" sz="3400" dirty="0" smtClean="0"/>
              <a:t>rodowiska   </a:t>
            </a:r>
            <a:r>
              <a:rPr lang="pl-PL" sz="800" i="1" dirty="0" err="1" smtClean="0">
                <a:solidFill>
                  <a:schemeClr val="bg1">
                    <a:lumMod val="75000"/>
                  </a:schemeClr>
                </a:solidFill>
              </a:rPr>
              <a:t>Pytnwielokrotnegooru</a:t>
            </a:r>
            <a:r>
              <a:rPr lang="pl-PL" sz="800" i="1" dirty="0">
                <a:solidFill>
                  <a:schemeClr val="bg1">
                    <a:lumMod val="75000"/>
                  </a:schemeClr>
                </a:solidFill>
              </a:rPr>
              <a:t>.</a:t>
            </a:r>
          </a:p>
        </p:txBody>
      </p:sp>
      <p:pic>
        <p:nvPicPr>
          <p:cNvPr id="3" name="Grafika 2">
            <a:extLst>
              <a:ext uri="{FF2B5EF4-FFF2-40B4-BE49-F238E27FC236}">
                <a16:creationId xmlns:a16="http://schemas.microsoft.com/office/drawing/2014/main" xmlns=""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6792" y="2143559"/>
            <a:ext cx="540000" cy="540000"/>
          </a:xfrm>
          <a:prstGeom prst="rect">
            <a:avLst/>
          </a:prstGeom>
        </p:spPr>
      </p:pic>
      <p:graphicFrame>
        <p:nvGraphicFramePr>
          <p:cNvPr id="11" name="Wykres 10">
            <a:extLst>
              <a:ext uri="{FF2B5EF4-FFF2-40B4-BE49-F238E27FC236}">
                <a16:creationId xmlns:a16="http://schemas.microsoft.com/office/drawing/2014/main" xmlns="" id="{FF072AB2-B322-471A-B2EB-921A73E399E3}"/>
              </a:ext>
            </a:extLst>
          </p:cNvPr>
          <p:cNvGraphicFramePr/>
          <p:nvPr>
            <p:extLst>
              <p:ext uri="{D42A27DB-BD31-4B8C-83A1-F6EECF244321}">
                <p14:modId xmlns:p14="http://schemas.microsoft.com/office/powerpoint/2010/main" val="873174651"/>
              </p:ext>
            </p:extLst>
          </p:nvPr>
        </p:nvGraphicFramePr>
        <p:xfrm>
          <a:off x="5455805" y="2074707"/>
          <a:ext cx="3599729" cy="4215215"/>
        </p:xfrm>
        <a:graphic>
          <a:graphicData uri="http://schemas.openxmlformats.org/drawingml/2006/chart">
            <c:chart xmlns:c="http://schemas.openxmlformats.org/drawingml/2006/chart" xmlns:r="http://schemas.openxmlformats.org/officeDocument/2006/relationships" r:id="rId5"/>
          </a:graphicData>
        </a:graphic>
      </p:graphicFrame>
      <p:sp>
        <p:nvSpPr>
          <p:cNvPr id="17" name="Prostokąt: zaokrąglone rogi 16">
            <a:extLst>
              <a:ext uri="{FF2B5EF4-FFF2-40B4-BE49-F238E27FC236}">
                <a16:creationId xmlns:a16="http://schemas.microsoft.com/office/drawing/2014/main" xmlns="" id="{1AB3AF65-E114-482C-B0B3-5FA62210EEBD}"/>
              </a:ext>
            </a:extLst>
          </p:cNvPr>
          <p:cNvSpPr/>
          <p:nvPr/>
        </p:nvSpPr>
        <p:spPr>
          <a:xfrm>
            <a:off x="2289975" y="2074707"/>
            <a:ext cx="5995283" cy="1420732"/>
          </a:xfrm>
          <a:prstGeom prst="roundRect">
            <a:avLst>
              <a:gd name="adj" fmla="val 17328"/>
            </a:avLst>
          </a:prstGeom>
          <a:noFill/>
          <a:ln w="6350">
            <a:solidFill>
              <a:srgbClr val="3898A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098" name="Picture 2">
            <a:extLst>
              <a:ext uri="{FF2B5EF4-FFF2-40B4-BE49-F238E27FC236}">
                <a16:creationId xmlns:a16="http://schemas.microsoft.com/office/drawing/2014/main" xmlns="" id="{18196824-EF23-4123-AA72-340C5AFAB6BE}"/>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9728201" y="2761528"/>
            <a:ext cx="1163213" cy="116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21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243" y="286604"/>
            <a:ext cx="10784909" cy="1216520"/>
          </a:xfrm>
        </p:spPr>
        <p:txBody>
          <a:bodyPr>
            <a:normAutofit/>
          </a:bodyPr>
          <a:lstStyle/>
          <a:p>
            <a:r>
              <a:rPr lang="pl-PL" sz="4000" dirty="0" smtClean="0"/>
              <a:t>Tworzenie dobrego klimatu dla społecznej aktywności</a:t>
            </a:r>
            <a:endParaRPr lang="pl-PL" sz="4000" dirty="0"/>
          </a:p>
        </p:txBody>
      </p:sp>
      <p:sp>
        <p:nvSpPr>
          <p:cNvPr id="3" name="Symbol zastępczy zawartości 2"/>
          <p:cNvSpPr>
            <a:spLocks noGrp="1"/>
          </p:cNvSpPr>
          <p:nvPr>
            <p:ph idx="1"/>
          </p:nvPr>
        </p:nvSpPr>
        <p:spPr>
          <a:xfrm>
            <a:off x="1097280" y="2060154"/>
            <a:ext cx="10058400" cy="3808940"/>
          </a:xfrm>
        </p:spPr>
        <p:txBody>
          <a:bodyPr>
            <a:normAutofit/>
          </a:bodyPr>
          <a:lstStyle/>
          <a:p>
            <a:pPr>
              <a:buFont typeface="Wingdings" panose="05000000000000000000" pitchFamily="2" charset="2"/>
              <a:buChar char="§"/>
            </a:pPr>
            <a:r>
              <a:rPr lang="pl-PL" b="1" dirty="0" smtClean="0"/>
              <a:t>Edukacja poprzez działanie w przestrzeni </a:t>
            </a:r>
          </a:p>
          <a:p>
            <a:pPr>
              <a:buFont typeface="Wingdings" panose="05000000000000000000" pitchFamily="2" charset="2"/>
              <a:buChar char="§"/>
            </a:pPr>
            <a:r>
              <a:rPr lang="pl-PL" b="1" dirty="0" smtClean="0"/>
              <a:t>Przygotowanie liderów i edukatorów </a:t>
            </a:r>
            <a:r>
              <a:rPr lang="pl-PL" b="1" dirty="0"/>
              <a:t>działań lokalnych </a:t>
            </a:r>
            <a:endParaRPr lang="pl-PL" b="1" dirty="0" smtClean="0"/>
          </a:p>
          <a:p>
            <a:pPr>
              <a:buFont typeface="Wingdings" panose="05000000000000000000" pitchFamily="2" charset="2"/>
              <a:buChar char="§"/>
            </a:pPr>
            <a:r>
              <a:rPr lang="pl-PL" b="1" dirty="0" smtClean="0"/>
              <a:t>Wspieranie </a:t>
            </a:r>
            <a:r>
              <a:rPr lang="pl-PL" b="1" dirty="0"/>
              <a:t>organizacyjne i finansowe – </a:t>
            </a:r>
            <a:r>
              <a:rPr lang="pl-PL" dirty="0"/>
              <a:t>małe dotacje, </a:t>
            </a:r>
            <a:r>
              <a:rPr lang="pl-PL" dirty="0" err="1"/>
              <a:t>mikrogranty</a:t>
            </a:r>
            <a:r>
              <a:rPr lang="pl-PL" dirty="0"/>
              <a:t>,  konkursy tematyczne ze </a:t>
            </a:r>
            <a:r>
              <a:rPr lang="pl-PL" dirty="0" smtClean="0"/>
              <a:t>samorządów, LGD dla </a:t>
            </a:r>
            <a:r>
              <a:rPr lang="pl-PL" dirty="0"/>
              <a:t>organizacji, grup </a:t>
            </a:r>
            <a:r>
              <a:rPr lang="pl-PL" dirty="0" smtClean="0"/>
              <a:t>nieformalnych</a:t>
            </a:r>
          </a:p>
          <a:p>
            <a:pPr>
              <a:buFont typeface="Wingdings" panose="05000000000000000000" pitchFamily="2" charset="2"/>
              <a:buChar char="§"/>
            </a:pPr>
            <a:r>
              <a:rPr lang="pl-PL" dirty="0" smtClean="0"/>
              <a:t>Włączenie do działań szkół, ośrodków kultury, sołectw  </a:t>
            </a:r>
            <a:endParaRPr lang="pl-PL" b="1" dirty="0" smtClean="0"/>
          </a:p>
          <a:p>
            <a:pPr>
              <a:buFont typeface="Wingdings" panose="05000000000000000000" pitchFamily="2" charset="2"/>
              <a:buChar char="§"/>
            </a:pPr>
            <a:r>
              <a:rPr lang="pl-PL" dirty="0" smtClean="0"/>
              <a:t>Kampanie edukacyjne</a:t>
            </a:r>
            <a:r>
              <a:rPr lang="pl-PL" b="1" dirty="0" smtClean="0"/>
              <a:t>, </a:t>
            </a:r>
            <a:r>
              <a:rPr lang="pl-PL" dirty="0" smtClean="0"/>
              <a:t>akcje społeczne, akcje sąsiedzkie, akcje sprzątania szlaków, dolin rzecznych </a:t>
            </a:r>
          </a:p>
          <a:p>
            <a:pPr>
              <a:buFont typeface="Wingdings" panose="05000000000000000000" pitchFamily="2" charset="2"/>
              <a:buChar char="§"/>
            </a:pPr>
            <a:r>
              <a:rPr lang="pl-PL" dirty="0" smtClean="0"/>
              <a:t>Uwzględnianie przy działaniach inwestycyjnych kwestii adaptacji do zmian klimatu</a:t>
            </a:r>
          </a:p>
          <a:p>
            <a:pPr>
              <a:buFont typeface="Wingdings" panose="05000000000000000000" pitchFamily="2" charset="2"/>
              <a:buChar char="§"/>
            </a:pPr>
            <a:r>
              <a:rPr lang="pl-PL" dirty="0" smtClean="0"/>
              <a:t>Wykorzystanie różnorodnych źródeł finansowania </a:t>
            </a:r>
          </a:p>
          <a:p>
            <a:pPr>
              <a:buFont typeface="Wingdings" panose="05000000000000000000" pitchFamily="2" charset="2"/>
              <a:buChar char="§"/>
            </a:pPr>
            <a:endParaRPr lang="pl-PL" dirty="0" smtClean="0"/>
          </a:p>
          <a:p>
            <a:endParaRPr lang="pl-PL" dirty="0"/>
          </a:p>
        </p:txBody>
      </p:sp>
    </p:spTree>
    <p:extLst>
      <p:ext uri="{BB962C8B-B14F-4D97-AF65-F5344CB8AC3E}">
        <p14:creationId xmlns:p14="http://schemas.microsoft.com/office/powerpoint/2010/main" val="43006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25084"/>
            <a:ext cx="10058400" cy="1195754"/>
          </a:xfrm>
        </p:spPr>
        <p:txBody>
          <a:bodyPr>
            <a:normAutofit/>
          </a:bodyPr>
          <a:lstStyle/>
          <a:p>
            <a:r>
              <a:rPr lang="pl-PL" sz="4000" dirty="0" smtClean="0"/>
              <a:t> Zielono-niebieskie inicjatywy mieszkańców  dla klimatu </a:t>
            </a:r>
            <a:endParaRPr lang="pl-PL" sz="4000" dirty="0"/>
          </a:p>
        </p:txBody>
      </p:sp>
      <p:sp>
        <p:nvSpPr>
          <p:cNvPr id="3" name="Symbol zastępczy zawartości 2"/>
          <p:cNvSpPr>
            <a:spLocks noGrp="1"/>
          </p:cNvSpPr>
          <p:nvPr>
            <p:ph idx="1"/>
          </p:nvPr>
        </p:nvSpPr>
        <p:spPr>
          <a:xfrm>
            <a:off x="738909" y="1616364"/>
            <a:ext cx="10250517" cy="4415145"/>
          </a:xfrm>
        </p:spPr>
        <p:txBody>
          <a:bodyPr>
            <a:normAutofit/>
          </a:bodyPr>
          <a:lstStyle/>
          <a:p>
            <a:r>
              <a:rPr lang="pl-PL" dirty="0" smtClean="0"/>
              <a:t> </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015" y="1963509"/>
            <a:ext cx="3840000" cy="2160000"/>
          </a:xfrm>
          <a:prstGeom prst="rect">
            <a:avLst/>
          </a:prstGeom>
        </p:spPr>
      </p:pic>
      <p:pic>
        <p:nvPicPr>
          <p:cNvPr id="8" name="Picture 2" descr="C:\Users\Anna\Documents\projekty i wspolprace\Fundacja Ekorozwoju 2017-18\opracowanie\Fotografie Kuby\KUB_1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2" y="1925514"/>
            <a:ext cx="3459600" cy="22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050" y="1917584"/>
            <a:ext cx="4032000" cy="2268000"/>
          </a:xfrm>
          <a:prstGeom prst="rect">
            <a:avLst/>
          </a:prstGeom>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0975" y="4291277"/>
            <a:ext cx="4293199" cy="2412000"/>
          </a:xfrm>
          <a:prstGeom prst="rect">
            <a:avLst/>
          </a:prstGeom>
        </p:spPr>
      </p:pic>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909" y="4291277"/>
            <a:ext cx="4025048" cy="2412000"/>
          </a:xfrm>
          <a:prstGeom prst="rect">
            <a:avLst/>
          </a:prstGeom>
        </p:spPr>
      </p:pic>
    </p:spTree>
    <p:extLst>
      <p:ext uri="{BB962C8B-B14F-4D97-AF65-F5344CB8AC3E}">
        <p14:creationId xmlns:p14="http://schemas.microsoft.com/office/powerpoint/2010/main" val="2243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3720" y="210673"/>
            <a:ext cx="9518573" cy="1375756"/>
          </a:xfrm>
        </p:spPr>
        <p:txBody>
          <a:bodyPr>
            <a:normAutofit fontScale="90000"/>
          </a:bodyPr>
          <a:lstStyle/>
          <a:p>
            <a:r>
              <a:rPr lang="pl-PL" sz="4400" dirty="0" smtClean="0"/>
              <a:t>Edukacja w zakresie adaptacji do zmian klimatu</a:t>
            </a:r>
            <a:r>
              <a:rPr lang="pl-PL" sz="3600" dirty="0"/>
              <a:t/>
            </a:r>
            <a:br>
              <a:rPr lang="pl-PL" sz="3600" dirty="0"/>
            </a:br>
            <a:endParaRPr lang="pl-PL" sz="3600" dirty="0"/>
          </a:p>
        </p:txBody>
      </p:sp>
      <p:sp>
        <p:nvSpPr>
          <p:cNvPr id="3" name="Symbol zastępczy zawartości 2"/>
          <p:cNvSpPr>
            <a:spLocks noGrp="1"/>
          </p:cNvSpPr>
          <p:nvPr>
            <p:ph idx="1"/>
          </p:nvPr>
        </p:nvSpPr>
        <p:spPr>
          <a:xfrm>
            <a:off x="926927" y="714703"/>
            <a:ext cx="10045874" cy="5562726"/>
          </a:xfrm>
        </p:spPr>
        <p:txBody>
          <a:bodyPr>
            <a:normAutofit/>
          </a:bodyPr>
          <a:lstStyle/>
          <a:p>
            <a:pPr marL="0" indent="0" algn="just">
              <a:buNone/>
            </a:pPr>
            <a:endParaRPr lang="pl-PL" sz="2800" dirty="0"/>
          </a:p>
          <a:p>
            <a:pPr algn="just">
              <a:lnSpc>
                <a:spcPct val="110000"/>
              </a:lnSpc>
              <a:buFont typeface="Wingdings" panose="05000000000000000000" pitchFamily="2" charset="2"/>
              <a:buChar char="§"/>
            </a:pPr>
            <a:r>
              <a:rPr lang="pl-PL" sz="1800" dirty="0" smtClean="0"/>
              <a:t>Projekt „Sieć wsparcia społecznych inicjatyw dla klimatu”</a:t>
            </a:r>
            <a:r>
              <a:rPr lang="pl-PL" sz="1800" b="1" dirty="0" smtClean="0"/>
              <a:t> </a:t>
            </a:r>
            <a:r>
              <a:rPr lang="pl-PL" sz="1800" b="1" dirty="0" smtClean="0">
                <a:hlinkClick r:id="rId2"/>
              </a:rPr>
              <a:t>www.zielonaakcja.pl</a:t>
            </a:r>
            <a:r>
              <a:rPr lang="pl-PL" sz="1800" b="1" dirty="0" smtClean="0"/>
              <a:t>   </a:t>
            </a:r>
          </a:p>
          <a:p>
            <a:pPr algn="just">
              <a:lnSpc>
                <a:spcPct val="110000"/>
              </a:lnSpc>
              <a:buFont typeface="Wingdings" panose="05000000000000000000" pitchFamily="2" charset="2"/>
              <a:buChar char="§"/>
            </a:pPr>
            <a:r>
              <a:rPr lang="pl-PL" sz="1800" dirty="0" smtClean="0"/>
              <a:t>Projekt „WIKT–wsparcie działań na rzecz ochrony klimatu w reg. transgranicznym”</a:t>
            </a:r>
            <a:r>
              <a:rPr lang="pl-PL" sz="1800" dirty="0" smtClean="0">
                <a:solidFill>
                  <a:schemeClr val="tx1"/>
                </a:solidFill>
              </a:rPr>
              <a:t>–szkolenia, zazielenianie</a:t>
            </a:r>
          </a:p>
          <a:p>
            <a:pPr algn="just">
              <a:lnSpc>
                <a:spcPct val="110000"/>
              </a:lnSpc>
              <a:buFont typeface="Wingdings" panose="05000000000000000000" pitchFamily="2" charset="2"/>
              <a:buChar char="§"/>
            </a:pPr>
            <a:r>
              <a:rPr lang="pl-PL" sz="1800" dirty="0" smtClean="0">
                <a:solidFill>
                  <a:schemeClr val="tx1"/>
                </a:solidFill>
              </a:rPr>
              <a:t>Projekt</a:t>
            </a:r>
            <a:r>
              <a:rPr lang="pl-PL" sz="1800" b="1" dirty="0" smtClean="0">
                <a:solidFill>
                  <a:schemeClr val="tx1"/>
                </a:solidFill>
              </a:rPr>
              <a:t> </a:t>
            </a:r>
            <a:r>
              <a:rPr lang="pl-PL" sz="1800" dirty="0">
                <a:solidFill>
                  <a:schemeClr val="tx1"/>
                </a:solidFill>
              </a:rPr>
              <a:t>klimatyczny dla szkół </a:t>
            </a:r>
            <a:r>
              <a:rPr lang="pl-PL" sz="1800" b="1" dirty="0">
                <a:solidFill>
                  <a:schemeClr val="tx1"/>
                </a:solidFill>
              </a:rPr>
              <a:t>– </a:t>
            </a:r>
            <a:r>
              <a:rPr lang="pl-PL" sz="1800" b="1" dirty="0">
                <a:solidFill>
                  <a:schemeClr val="tx1"/>
                </a:solidFill>
                <a:hlinkClick r:id="rId3"/>
              </a:rPr>
              <a:t>www.lekcjewprzyrodzie.pl</a:t>
            </a:r>
            <a:r>
              <a:rPr lang="pl-PL" sz="1800" b="1" dirty="0">
                <a:solidFill>
                  <a:schemeClr val="tx1"/>
                </a:solidFill>
              </a:rPr>
              <a:t> </a:t>
            </a:r>
            <a:endParaRPr lang="pl-PL" sz="1800" b="1" dirty="0" smtClean="0">
              <a:solidFill>
                <a:schemeClr val="tx1"/>
              </a:solidFill>
            </a:endParaRPr>
          </a:p>
          <a:p>
            <a:pPr algn="just">
              <a:lnSpc>
                <a:spcPct val="110000"/>
              </a:lnSpc>
              <a:buFont typeface="Wingdings" panose="05000000000000000000" pitchFamily="2" charset="2"/>
              <a:buChar char="§"/>
            </a:pPr>
            <a:r>
              <a:rPr lang="pl-PL" sz="1800" dirty="0" smtClean="0"/>
              <a:t>Projekt</a:t>
            </a:r>
            <a:r>
              <a:rPr lang="pl-PL" sz="1800" b="1" dirty="0" smtClean="0"/>
              <a:t> „</a:t>
            </a:r>
            <a:r>
              <a:rPr lang="pl-PL" sz="1800" dirty="0" smtClean="0"/>
              <a:t>Współdziałanie  </a:t>
            </a:r>
            <a:r>
              <a:rPr lang="pl-PL" sz="1800" dirty="0"/>
              <a:t>środowisk na rzecz adaptacyjności do zmian klimatycznych poprzez małą retencję i ochronę </a:t>
            </a:r>
            <a:r>
              <a:rPr lang="pl-PL" sz="1800" dirty="0" smtClean="0"/>
              <a:t>bioróżnorodności </a:t>
            </a:r>
            <a:r>
              <a:rPr lang="pl-PL" sz="1800" b="1" dirty="0" smtClean="0"/>
              <a:t>–</a:t>
            </a:r>
            <a:r>
              <a:rPr lang="pl-PL" sz="1800" dirty="0" smtClean="0"/>
              <a:t> </a:t>
            </a:r>
            <a:r>
              <a:rPr lang="pl-PL" sz="1800" b="1" dirty="0" smtClean="0">
                <a:hlinkClick r:id="rId4"/>
              </a:rPr>
              <a:t>www.malaretencja.pl</a:t>
            </a:r>
            <a:r>
              <a:rPr lang="pl-PL" sz="1800" b="1" dirty="0" smtClean="0"/>
              <a:t> </a:t>
            </a:r>
          </a:p>
          <a:p>
            <a:pPr algn="just">
              <a:lnSpc>
                <a:spcPct val="110000"/>
              </a:lnSpc>
              <a:buFont typeface="Wingdings" panose="05000000000000000000" pitchFamily="2" charset="2"/>
              <a:buChar char="§"/>
            </a:pPr>
            <a:r>
              <a:rPr lang="pl-PL" sz="1800" dirty="0" smtClean="0"/>
              <a:t>Projekt</a:t>
            </a:r>
            <a:r>
              <a:rPr lang="pl-PL" sz="1800" b="1" dirty="0" smtClean="0"/>
              <a:t> </a:t>
            </a:r>
            <a:r>
              <a:rPr lang="pl-PL" sz="1800" dirty="0"/>
              <a:t>„ Dla pszczół – transgraniczna współpraca na rzecz zachowania siedlisk pszczół i dzikich owadów zapylających</a:t>
            </a:r>
            <a:r>
              <a:rPr lang="pl-PL" sz="1800" dirty="0" smtClean="0"/>
              <a:t>” </a:t>
            </a:r>
            <a:r>
              <a:rPr lang="pl-PL" sz="1800" b="1" dirty="0" smtClean="0">
                <a:hlinkClick r:id="rId5"/>
              </a:rPr>
              <a:t>www.pszczoly.zielonaakcja.pl</a:t>
            </a:r>
            <a:r>
              <a:rPr lang="pl-PL" sz="1800" b="1" dirty="0" smtClean="0"/>
              <a:t> </a:t>
            </a:r>
            <a:endParaRPr lang="pl-PL" sz="1800" b="1" dirty="0"/>
          </a:p>
          <a:p>
            <a:pPr algn="just">
              <a:lnSpc>
                <a:spcPct val="110000"/>
              </a:lnSpc>
              <a:buFont typeface="Wingdings" panose="05000000000000000000" pitchFamily="2" charset="2"/>
              <a:buChar char="§"/>
            </a:pPr>
            <a:endParaRPr lang="pl-PL" sz="1800" dirty="0">
              <a:solidFill>
                <a:schemeClr val="tx1"/>
              </a:solidFill>
            </a:endParaRPr>
          </a:p>
          <a:p>
            <a:pPr algn="just">
              <a:lnSpc>
                <a:spcPct val="110000"/>
              </a:lnSpc>
              <a:buFont typeface="Wingdings" panose="05000000000000000000" pitchFamily="2" charset="2"/>
              <a:buChar char="§"/>
            </a:pPr>
            <a:endParaRPr lang="pl-PL" sz="1800" b="1" dirty="0" smtClean="0"/>
          </a:p>
          <a:p>
            <a:pPr marL="0" indent="0" algn="just">
              <a:lnSpc>
                <a:spcPct val="110000"/>
              </a:lnSpc>
              <a:buNone/>
            </a:pPr>
            <a:endParaRPr lang="pl-PL" sz="1800" dirty="0"/>
          </a:p>
          <a:p>
            <a:endParaRPr lang="pl-PL" sz="2800" dirty="0"/>
          </a:p>
        </p:txBody>
      </p:sp>
      <p:pic>
        <p:nvPicPr>
          <p:cNvPr id="4" name="Obraz 3"/>
          <p:cNvPicPr>
            <a:picLocks noChangeAspect="1"/>
          </p:cNvPicPr>
          <p:nvPr/>
        </p:nvPicPr>
        <p:blipFill>
          <a:blip r:embed="rId6"/>
          <a:stretch>
            <a:fillRect/>
          </a:stretch>
        </p:blipFill>
        <p:spPr>
          <a:xfrm>
            <a:off x="9926055" y="3834000"/>
            <a:ext cx="2093490" cy="3024000"/>
          </a:xfrm>
          <a:prstGeom prst="rect">
            <a:avLst/>
          </a:prstGeom>
        </p:spPr>
      </p:pic>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l="38177" t="24609" r="36359" b="13390"/>
          <a:stretch>
            <a:fillRect/>
          </a:stretch>
        </p:blipFill>
        <p:spPr bwMode="auto">
          <a:xfrm>
            <a:off x="7412416" y="3834000"/>
            <a:ext cx="2209951"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Obraz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1671" y="4302000"/>
            <a:ext cx="4544000" cy="2556000"/>
          </a:xfrm>
          <a:prstGeom prst="rect">
            <a:avLst/>
          </a:prstGeom>
        </p:spPr>
      </p:pic>
    </p:spTree>
    <p:extLst>
      <p:ext uri="{BB962C8B-B14F-4D97-AF65-F5344CB8AC3E}">
        <p14:creationId xmlns:p14="http://schemas.microsoft.com/office/powerpoint/2010/main" val="20984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Dziękuję za uwagę</a:t>
            </a:r>
            <a:endParaRPr lang="pl-PL" dirty="0"/>
          </a:p>
        </p:txBody>
      </p:sp>
      <p:sp>
        <p:nvSpPr>
          <p:cNvPr id="3" name="Symbol zastępczy zawartości 2"/>
          <p:cNvSpPr>
            <a:spLocks noGrp="1"/>
          </p:cNvSpPr>
          <p:nvPr>
            <p:ph idx="1"/>
          </p:nvPr>
        </p:nvSpPr>
        <p:spPr>
          <a:xfrm>
            <a:off x="858268" y="1872894"/>
            <a:ext cx="10536424" cy="4023360"/>
          </a:xfrm>
        </p:spPr>
        <p:txBody>
          <a:bodyPr numCol="1">
            <a:normAutofit fontScale="25000" lnSpcReduction="20000"/>
          </a:bodyPr>
          <a:lstStyle/>
          <a:p>
            <a:endParaRPr lang="pl-PL" sz="8000" dirty="0" smtClean="0"/>
          </a:p>
          <a:p>
            <a:endParaRPr lang="pl-PL" sz="8000" dirty="0" smtClean="0"/>
          </a:p>
          <a:p>
            <a:pPr>
              <a:buFont typeface="Wingdings" panose="05000000000000000000" pitchFamily="2" charset="2"/>
              <a:buChar char="§"/>
            </a:pPr>
            <a:r>
              <a:rPr lang="pl-PL" sz="11200" dirty="0" smtClean="0"/>
              <a:t> Kontakt : Fundacja Ekologiczna „Zielona Akcja” </a:t>
            </a:r>
            <a:r>
              <a:rPr lang="pl-PL" sz="11200" dirty="0" smtClean="0">
                <a:hlinkClick r:id="rId2"/>
              </a:rPr>
              <a:t>www.zielonaakcja.pl</a:t>
            </a:r>
            <a:r>
              <a:rPr lang="pl-PL" sz="11200" dirty="0" smtClean="0"/>
              <a:t>, </a:t>
            </a:r>
            <a:r>
              <a:rPr lang="pl-PL" sz="11200" dirty="0" smtClean="0">
                <a:hlinkClick r:id="rId3"/>
              </a:rPr>
              <a:t>www.malaretencja.pl</a:t>
            </a:r>
            <a:r>
              <a:rPr lang="pl-PL" sz="11200" dirty="0" smtClean="0"/>
              <a:t>      </a:t>
            </a:r>
            <a:r>
              <a:rPr lang="pl-PL" sz="11200" dirty="0" smtClean="0">
                <a:hlinkClick r:id="rId4"/>
              </a:rPr>
              <a:t>www.pszczoly.zielonaakcja.pl</a:t>
            </a:r>
            <a:r>
              <a:rPr lang="pl-PL" sz="11200" dirty="0" smtClean="0"/>
              <a:t> </a:t>
            </a:r>
          </a:p>
          <a:p>
            <a:pPr lvl="1">
              <a:buFont typeface="Wingdings" panose="05000000000000000000" pitchFamily="2" charset="2"/>
              <a:buChar char="§"/>
            </a:pPr>
            <a:endParaRPr lang="pl-PL" sz="11200" dirty="0" smtClean="0"/>
          </a:p>
          <a:p>
            <a:pPr lvl="1">
              <a:buFont typeface="Wingdings" panose="05000000000000000000" pitchFamily="2" charset="2"/>
              <a:buChar char="§"/>
            </a:pPr>
            <a:r>
              <a:rPr lang="pl-PL" sz="11200" dirty="0" smtClean="0"/>
              <a:t>Irena Krukowska-Szopa tel. 600 276 829</a:t>
            </a:r>
          </a:p>
          <a:p>
            <a:pPr marL="201168" lvl="1" indent="0">
              <a:buNone/>
            </a:pPr>
            <a:r>
              <a:rPr lang="pl-PL" sz="11200" dirty="0" smtClean="0">
                <a:hlinkClick r:id="rId5"/>
              </a:rPr>
              <a:t>  krukowska@zielonaakcja.pl</a:t>
            </a:r>
            <a:endParaRPr lang="pl-PL" sz="11200" dirty="0" smtClean="0"/>
          </a:p>
          <a:p>
            <a:pPr lvl="1">
              <a:buFont typeface="Wingdings" panose="05000000000000000000" pitchFamily="2" charset="2"/>
              <a:buChar char="§"/>
            </a:pPr>
            <a:endParaRPr lang="pl-PL" sz="11200" dirty="0" smtClean="0"/>
          </a:p>
          <a:p>
            <a:pPr lvl="1">
              <a:buFont typeface="Wingdings" panose="05000000000000000000" pitchFamily="2" charset="2"/>
              <a:buChar char="§"/>
            </a:pPr>
            <a:r>
              <a:rPr lang="pl-PL" sz="11200" dirty="0" smtClean="0"/>
              <a:t>Joanna Woźnicka</a:t>
            </a:r>
            <a:endParaRPr lang="pl-PL" sz="11200" u="sng" dirty="0" smtClean="0">
              <a:solidFill>
                <a:schemeClr val="tx1"/>
              </a:solidFill>
              <a:hlinkClick r:id="rId6"/>
            </a:endParaRPr>
          </a:p>
          <a:p>
            <a:pPr marL="201168" lvl="1" indent="0">
              <a:buNone/>
            </a:pPr>
            <a:r>
              <a:rPr lang="pl-PL" sz="11200" dirty="0" smtClean="0">
                <a:hlinkClick r:id="rId6"/>
              </a:rPr>
              <a:t>  woznicka@zielonaakcja.pl</a:t>
            </a:r>
            <a:r>
              <a:rPr lang="pl-PL" sz="11200" dirty="0" smtClean="0"/>
              <a:t> </a:t>
            </a:r>
          </a:p>
          <a:p>
            <a:pPr marL="201168" lvl="1" indent="0">
              <a:buNone/>
            </a:pPr>
            <a:endParaRPr lang="pl-PL" sz="11200" dirty="0" smtClean="0"/>
          </a:p>
          <a:p>
            <a:pPr marL="201168" lvl="1" indent="0">
              <a:buNone/>
            </a:pPr>
            <a:r>
              <a:rPr lang="pl-PL" sz="11200" dirty="0" smtClean="0"/>
              <a:t> </a:t>
            </a:r>
            <a:endParaRPr lang="pl-PL" sz="11200" dirty="0"/>
          </a:p>
          <a:p>
            <a:pPr marL="201168" lvl="1" indent="0">
              <a:buNone/>
            </a:pPr>
            <a:r>
              <a:rPr lang="pl-PL" sz="11200" dirty="0" smtClean="0"/>
              <a:t> </a:t>
            </a:r>
          </a:p>
          <a:p>
            <a:pPr marL="201168" lvl="1" indent="0">
              <a:buNone/>
            </a:pPr>
            <a:endParaRPr lang="pl-PL" dirty="0"/>
          </a:p>
          <a:p>
            <a:endParaRPr lang="pl-PL" i="1" dirty="0" smtClean="0"/>
          </a:p>
          <a:p>
            <a:pPr marL="0" indent="0" algn="ctr">
              <a:buNone/>
            </a:pPr>
            <a:endParaRPr lang="pl-PL" i="1" dirty="0"/>
          </a:p>
          <a:p>
            <a:pPr algn="ctr"/>
            <a:r>
              <a:rPr lang="pl-PL" i="1" dirty="0"/>
              <a:t>w</a:t>
            </a:r>
            <a:r>
              <a:rPr lang="pl-PL" i="1" dirty="0" smtClean="0"/>
              <a:t>ww.zielonaakcja.pl</a:t>
            </a:r>
            <a:endParaRPr lang="pl-PL" i="1" dirty="0"/>
          </a:p>
        </p:txBody>
      </p:sp>
      <p:pic>
        <p:nvPicPr>
          <p:cNvPr id="6" name="Obraz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452" y="3972709"/>
            <a:ext cx="3620915" cy="2412000"/>
          </a:xfrm>
          <a:prstGeom prst="rect">
            <a:avLst/>
          </a:prstGeom>
        </p:spPr>
      </p:pic>
    </p:spTree>
    <p:extLst>
      <p:ext uri="{BB962C8B-B14F-4D97-AF65-F5344CB8AC3E}">
        <p14:creationId xmlns:p14="http://schemas.microsoft.com/office/powerpoint/2010/main" val="189628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1388125" y="260350"/>
            <a:ext cx="8833788" cy="1143000"/>
          </a:xfrm>
        </p:spPr>
        <p:txBody>
          <a:bodyPr/>
          <a:lstStyle/>
          <a:p>
            <a:pPr eaLnBrk="1" hangingPunct="1">
              <a:defRPr/>
            </a:pPr>
            <a:r>
              <a:rPr lang="pl-PL" altLang="pl-PL" b="1" dirty="0" smtClean="0">
                <a:solidFill>
                  <a:schemeClr val="tx1"/>
                </a:solidFill>
              </a:rPr>
              <a:t>Zmiany klimatu </a:t>
            </a:r>
          </a:p>
        </p:txBody>
      </p:sp>
      <p:sp>
        <p:nvSpPr>
          <p:cNvPr id="4099" name="Rectangle 3"/>
          <p:cNvSpPr>
            <a:spLocks noGrp="1"/>
          </p:cNvSpPr>
          <p:nvPr>
            <p:ph type="body" idx="1"/>
          </p:nvPr>
        </p:nvSpPr>
        <p:spPr>
          <a:xfrm>
            <a:off x="1166070" y="1773716"/>
            <a:ext cx="10050011" cy="1176290"/>
          </a:xfrm>
        </p:spPr>
        <p:txBody>
          <a:bodyPr/>
          <a:lstStyle/>
          <a:p>
            <a:pPr algn="just" eaLnBrk="1" hangingPunct="1">
              <a:lnSpc>
                <a:spcPct val="80000"/>
              </a:lnSpc>
              <a:buFont typeface="Arial" panose="020B0604020202020204" pitchFamily="34" charset="0"/>
              <a:buNone/>
            </a:pPr>
            <a:r>
              <a:rPr lang="pl-PL" altLang="pl-PL" dirty="0">
                <a:solidFill>
                  <a:schemeClr val="bg1"/>
                </a:solidFill>
              </a:rPr>
              <a:t>	</a:t>
            </a:r>
            <a:r>
              <a:rPr lang="pl-PL" altLang="pl-PL" dirty="0" smtClean="0">
                <a:solidFill>
                  <a:schemeClr val="tx1"/>
                </a:solidFill>
              </a:rPr>
              <a:t>Skutki zmian klimatu będą coraz bardziej dotkliwe w skali lokalnej i regionalnej. Odpowiedzią na te zjawiska mogą być działania adaptacyjne podejmowane przez społeczności lokalne</a:t>
            </a:r>
            <a:endParaRPr lang="pl-PL" altLang="pl-PL" dirty="0">
              <a:solidFill>
                <a:schemeClr val="tx1"/>
              </a:solidFill>
            </a:endParaRPr>
          </a:p>
        </p:txBody>
      </p:sp>
      <p:pic>
        <p:nvPicPr>
          <p:cNvPr id="4101" name="Picture 5"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7" y="3143466"/>
            <a:ext cx="315393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1"/>
          <p:cNvSpPr txBox="1">
            <a:spLocks noChangeArrowheads="1"/>
          </p:cNvSpPr>
          <p:nvPr/>
        </p:nvSpPr>
        <p:spPr bwMode="auto">
          <a:xfrm>
            <a:off x="5087937" y="5445126"/>
            <a:ext cx="63255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pl-PL" altLang="pl-PL" sz="1200" dirty="0" smtClean="0">
                <a:latin typeface="Arial" panose="020B0604020202020204" pitchFamily="34" charset="0"/>
              </a:rPr>
              <a:t> </a:t>
            </a:r>
            <a:endParaRPr lang="pl-PL" altLang="pl-PL" sz="1200" dirty="0">
              <a:latin typeface="Arial" panose="020B0604020202020204" pitchFamily="34" charset="0"/>
            </a:endParaRP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967" y="2955625"/>
            <a:ext cx="3513378" cy="2628000"/>
          </a:xfrm>
          <a:prstGeom prst="rect">
            <a:avLst/>
          </a:prstGeom>
        </p:spPr>
      </p:pic>
      <p:pic>
        <p:nvPicPr>
          <p:cNvPr id="11" name="Picture 1" descr="C:\Users\Gosia\Desktop\Zielona Akcja\Norewg wniosek\pszczoły\strefy nektarodajne\warsztaty we wsiach i nasadzenia\2014\nasadzenia godzięcin\Nasadzenia mniejsze 2\KUB_5299.JPG"/>
          <p:cNvPicPr>
            <a:picLocks noChangeAspect="1" noChangeArrowheads="1"/>
          </p:cNvPicPr>
          <p:nvPr/>
        </p:nvPicPr>
        <p:blipFill>
          <a:blip r:embed="rId4" cstate="print"/>
          <a:srcRect/>
          <a:stretch>
            <a:fillRect/>
          </a:stretch>
        </p:blipFill>
        <p:spPr bwMode="auto">
          <a:xfrm>
            <a:off x="7874935" y="3143466"/>
            <a:ext cx="3881677" cy="2304000"/>
          </a:xfrm>
          <a:prstGeom prst="rect">
            <a:avLst/>
          </a:prstGeom>
          <a:noFill/>
        </p:spPr>
      </p:pic>
    </p:spTree>
    <p:extLst>
      <p:ext uri="{BB962C8B-B14F-4D97-AF65-F5344CB8AC3E}">
        <p14:creationId xmlns:p14="http://schemas.microsoft.com/office/powerpoint/2010/main" val="289639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Badanie mieszkańców  </a:t>
            </a:r>
            <a:endParaRPr lang="pl-PL" dirty="0"/>
          </a:p>
        </p:txBody>
      </p:sp>
      <p:sp>
        <p:nvSpPr>
          <p:cNvPr id="3" name="Symbol zastępczy zawartości 2"/>
          <p:cNvSpPr>
            <a:spLocks noGrp="1"/>
          </p:cNvSpPr>
          <p:nvPr>
            <p:ph idx="1"/>
          </p:nvPr>
        </p:nvSpPr>
        <p:spPr>
          <a:xfrm>
            <a:off x="1097280" y="1916482"/>
            <a:ext cx="8332967" cy="3960000"/>
          </a:xfrm>
        </p:spPr>
        <p:txBody>
          <a:bodyPr>
            <a:normAutofit/>
          </a:bodyPr>
          <a:lstStyle/>
          <a:p>
            <a:pPr>
              <a:buFont typeface="Wingdings" panose="05000000000000000000" pitchFamily="2" charset="2"/>
              <a:buChar char="§"/>
            </a:pPr>
            <a:endParaRPr lang="pl-PL" dirty="0" smtClean="0"/>
          </a:p>
          <a:p>
            <a:pPr>
              <a:buFont typeface="Wingdings" panose="05000000000000000000" pitchFamily="2" charset="2"/>
              <a:buChar char="§"/>
            </a:pPr>
            <a:r>
              <a:rPr lang="pl-PL" dirty="0" smtClean="0"/>
              <a:t> Badanie świadomości mieszkańców na temat znaczenia zielonej i niebieskiej infrastruktury w adaptacji do zmian klimatu </a:t>
            </a:r>
          </a:p>
          <a:p>
            <a:pPr>
              <a:buFont typeface="Wingdings" panose="05000000000000000000" pitchFamily="2" charset="2"/>
              <a:buChar char="§"/>
            </a:pPr>
            <a:r>
              <a:rPr lang="pl-PL" dirty="0" smtClean="0"/>
              <a:t> Badanie objęło 800 mieszkańców obszaru transgranicznego po stronie polskiej </a:t>
            </a:r>
            <a:r>
              <a:rPr lang="pl-PL" dirty="0" err="1" smtClean="0"/>
              <a:t>t.j</a:t>
            </a:r>
            <a:r>
              <a:rPr lang="pl-PL" dirty="0" smtClean="0"/>
              <a:t> powiaty bolesławiecki, jaworski, karkonoski, lubański, lwówecki, kamiennogórski, zgorzelecki, złotoryjski </a:t>
            </a:r>
            <a:r>
              <a:rPr lang="pl-PL" dirty="0"/>
              <a:t>i  </a:t>
            </a:r>
            <a:r>
              <a:rPr lang="pl-PL" dirty="0" smtClean="0"/>
              <a:t>żarski </a:t>
            </a:r>
          </a:p>
          <a:p>
            <a:pPr>
              <a:buFont typeface="Wingdings" panose="05000000000000000000" pitchFamily="2" charset="2"/>
              <a:buChar char="§"/>
            </a:pPr>
            <a:r>
              <a:rPr lang="pl-PL" dirty="0" smtClean="0"/>
              <a:t> Wykonane metodą kwestionariuszy przy pomocy wywiadu telefonicznego ( CATI) oraz wywiadu przy wykorzystaniu stron internetowych i mediów społecznościowych  ( CAVI )</a:t>
            </a:r>
          </a:p>
          <a:p>
            <a:pPr>
              <a:buFont typeface="Wingdings" panose="05000000000000000000" pitchFamily="2" charset="2"/>
              <a:buChar char="§"/>
            </a:pPr>
            <a:r>
              <a:rPr lang="pl-PL" i="1" dirty="0" smtClean="0"/>
              <a:t> Wykonawca Grupa BST Katowice</a:t>
            </a:r>
            <a:endParaRPr lang="pl-PL" i="1" dirty="0"/>
          </a:p>
        </p:txBody>
      </p:sp>
      <p:grpSp>
        <p:nvGrpSpPr>
          <p:cNvPr id="6" name="Grupa 5"/>
          <p:cNvGrpSpPr/>
          <p:nvPr/>
        </p:nvGrpSpPr>
        <p:grpSpPr>
          <a:xfrm>
            <a:off x="9611001" y="2240482"/>
            <a:ext cx="2376000" cy="3636000"/>
            <a:chOff x="0" y="0"/>
            <a:chExt cx="5996134" cy="9671405"/>
          </a:xfrm>
        </p:grpSpPr>
        <p:sp>
          <p:nvSpPr>
            <p:cNvPr id="7" name="Freeform 50"/>
            <p:cNvSpPr>
              <a:spLocks noChangeArrowheads="1"/>
            </p:cNvSpPr>
            <p:nvPr/>
          </p:nvSpPr>
          <p:spPr bwMode="auto">
            <a:xfrm>
              <a:off x="2577870" y="5688601"/>
              <a:ext cx="1906760" cy="1307657"/>
            </a:xfrm>
            <a:custGeom>
              <a:avLst/>
              <a:gdLst>
                <a:gd name="T0" fmla="*/ 2917 w 2918"/>
                <a:gd name="T1" fmla="*/ 329 h 2004"/>
                <a:gd name="T2" fmla="*/ 2917 w 2918"/>
                <a:gd name="T3" fmla="*/ 329 h 2004"/>
                <a:gd name="T4" fmla="*/ 2379 w 2918"/>
                <a:gd name="T5" fmla="*/ 1023 h 2004"/>
                <a:gd name="T6" fmla="*/ 2379 w 2918"/>
                <a:gd name="T7" fmla="*/ 1023 h 2004"/>
                <a:gd name="T8" fmla="*/ 1681 w 2918"/>
                <a:gd name="T9" fmla="*/ 1556 h 2004"/>
                <a:gd name="T10" fmla="*/ 1681 w 2918"/>
                <a:gd name="T11" fmla="*/ 1556 h 2004"/>
                <a:gd name="T12" fmla="*/ 869 w 2918"/>
                <a:gd name="T13" fmla="*/ 1890 h 2004"/>
                <a:gd name="T14" fmla="*/ 869 w 2918"/>
                <a:gd name="T15" fmla="*/ 1890 h 2004"/>
                <a:gd name="T16" fmla="*/ 0 w 2918"/>
                <a:gd name="T17" fmla="*/ 2003 h 2004"/>
                <a:gd name="T18" fmla="*/ 0 w 2918"/>
                <a:gd name="T19" fmla="*/ 1345 h 2004"/>
                <a:gd name="T20" fmla="*/ 0 w 2918"/>
                <a:gd name="T21" fmla="*/ 1345 h 2004"/>
                <a:gd name="T22" fmla="*/ 700 w 2918"/>
                <a:gd name="T23" fmla="*/ 1254 h 2004"/>
                <a:gd name="T24" fmla="*/ 700 w 2918"/>
                <a:gd name="T25" fmla="*/ 1254 h 2004"/>
                <a:gd name="T26" fmla="*/ 1353 w 2918"/>
                <a:gd name="T27" fmla="*/ 985 h 2004"/>
                <a:gd name="T28" fmla="*/ 1353 w 2918"/>
                <a:gd name="T29" fmla="*/ 985 h 2004"/>
                <a:gd name="T30" fmla="*/ 1915 w 2918"/>
                <a:gd name="T31" fmla="*/ 556 h 2004"/>
                <a:gd name="T32" fmla="*/ 1915 w 2918"/>
                <a:gd name="T33" fmla="*/ 556 h 2004"/>
                <a:gd name="T34" fmla="*/ 2347 w 2918"/>
                <a:gd name="T35" fmla="*/ 0 h 2004"/>
                <a:gd name="T36" fmla="*/ 2917 w 2918"/>
                <a:gd name="T37" fmla="*/ 32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8" h="2004">
                  <a:moveTo>
                    <a:pt x="2917" y="329"/>
                  </a:moveTo>
                  <a:lnTo>
                    <a:pt x="2917" y="329"/>
                  </a:lnTo>
                  <a:cubicBezTo>
                    <a:pt x="2768" y="583"/>
                    <a:pt x="2586" y="817"/>
                    <a:pt x="2379" y="1023"/>
                  </a:cubicBezTo>
                  <a:lnTo>
                    <a:pt x="2379" y="1023"/>
                  </a:lnTo>
                  <a:cubicBezTo>
                    <a:pt x="2171" y="1229"/>
                    <a:pt x="1936" y="1409"/>
                    <a:pt x="1681" y="1556"/>
                  </a:cubicBezTo>
                  <a:lnTo>
                    <a:pt x="1681" y="1556"/>
                  </a:lnTo>
                  <a:cubicBezTo>
                    <a:pt x="1429" y="1700"/>
                    <a:pt x="1156" y="1813"/>
                    <a:pt x="869" y="1890"/>
                  </a:cubicBezTo>
                  <a:lnTo>
                    <a:pt x="869" y="1890"/>
                  </a:lnTo>
                  <a:cubicBezTo>
                    <a:pt x="592" y="1963"/>
                    <a:pt x="300" y="2003"/>
                    <a:pt x="0" y="2003"/>
                  </a:cubicBezTo>
                  <a:lnTo>
                    <a:pt x="0" y="1345"/>
                  </a:lnTo>
                  <a:lnTo>
                    <a:pt x="0" y="1345"/>
                  </a:lnTo>
                  <a:cubicBezTo>
                    <a:pt x="241" y="1345"/>
                    <a:pt x="476" y="1314"/>
                    <a:pt x="700" y="1254"/>
                  </a:cubicBezTo>
                  <a:lnTo>
                    <a:pt x="700" y="1254"/>
                  </a:lnTo>
                  <a:cubicBezTo>
                    <a:pt x="932" y="1193"/>
                    <a:pt x="1150" y="1101"/>
                    <a:pt x="1353" y="985"/>
                  </a:cubicBezTo>
                  <a:lnTo>
                    <a:pt x="1353" y="985"/>
                  </a:lnTo>
                  <a:cubicBezTo>
                    <a:pt x="1559" y="866"/>
                    <a:pt x="1748" y="722"/>
                    <a:pt x="1915" y="556"/>
                  </a:cubicBezTo>
                  <a:lnTo>
                    <a:pt x="1915" y="556"/>
                  </a:lnTo>
                  <a:cubicBezTo>
                    <a:pt x="2082" y="390"/>
                    <a:pt x="2228" y="204"/>
                    <a:pt x="2347" y="0"/>
                  </a:cubicBezTo>
                  <a:lnTo>
                    <a:pt x="2917" y="329"/>
                  </a:lnTo>
                </a:path>
              </a:pathLst>
            </a:custGeom>
            <a:solidFill>
              <a:schemeClr val="accent1"/>
            </a:solidFill>
            <a:ln>
              <a:noFill/>
            </a:ln>
            <a:effectLst/>
          </p:spPr>
          <p:txBody>
            <a:bodyPr wrap="none" anchor="ctr"/>
            <a:lstStyle/>
            <a:p>
              <a:endParaRPr lang="pl-PL"/>
            </a:p>
          </p:txBody>
        </p:sp>
        <p:sp>
          <p:nvSpPr>
            <p:cNvPr id="8" name="Freeform 55"/>
            <p:cNvSpPr>
              <a:spLocks noChangeArrowheads="1"/>
            </p:cNvSpPr>
            <p:nvPr/>
          </p:nvSpPr>
          <p:spPr bwMode="auto">
            <a:xfrm>
              <a:off x="2577870" y="2583635"/>
              <a:ext cx="1918281" cy="1327818"/>
            </a:xfrm>
            <a:custGeom>
              <a:avLst/>
              <a:gdLst>
                <a:gd name="T0" fmla="*/ 2935 w 2936"/>
                <a:gd name="T1" fmla="*/ 1705 h 2035"/>
                <a:gd name="T2" fmla="*/ 2365 w 2936"/>
                <a:gd name="T3" fmla="*/ 2034 h 2035"/>
                <a:gd name="T4" fmla="*/ 2365 w 2936"/>
                <a:gd name="T5" fmla="*/ 2034 h 2035"/>
                <a:gd name="T6" fmla="*/ 2363 w 2936"/>
                <a:gd name="T7" fmla="*/ 2030 h 2035"/>
                <a:gd name="T8" fmla="*/ 2363 w 2936"/>
                <a:gd name="T9" fmla="*/ 2030 h 2035"/>
                <a:gd name="T10" fmla="*/ 1931 w 2936"/>
                <a:gd name="T11" fmla="*/ 1463 h 2035"/>
                <a:gd name="T12" fmla="*/ 1931 w 2936"/>
                <a:gd name="T13" fmla="*/ 1463 h 2035"/>
                <a:gd name="T14" fmla="*/ 1367 w 2936"/>
                <a:gd name="T15" fmla="*/ 1026 h 2035"/>
                <a:gd name="T16" fmla="*/ 1367 w 2936"/>
                <a:gd name="T17" fmla="*/ 1026 h 2035"/>
                <a:gd name="T18" fmla="*/ 708 w 2936"/>
                <a:gd name="T19" fmla="*/ 752 h 2035"/>
                <a:gd name="T20" fmla="*/ 708 w 2936"/>
                <a:gd name="T21" fmla="*/ 752 h 2035"/>
                <a:gd name="T22" fmla="*/ 0 w 2936"/>
                <a:gd name="T23" fmla="*/ 658 h 2035"/>
                <a:gd name="T24" fmla="*/ 0 w 2936"/>
                <a:gd name="T25" fmla="*/ 0 h 2035"/>
                <a:gd name="T26" fmla="*/ 0 w 2936"/>
                <a:gd name="T27" fmla="*/ 0 h 2035"/>
                <a:gd name="T28" fmla="*/ 879 w 2936"/>
                <a:gd name="T29" fmla="*/ 116 h 2035"/>
                <a:gd name="T30" fmla="*/ 879 w 2936"/>
                <a:gd name="T31" fmla="*/ 116 h 2035"/>
                <a:gd name="T32" fmla="*/ 1697 w 2936"/>
                <a:gd name="T33" fmla="*/ 457 h 2035"/>
                <a:gd name="T34" fmla="*/ 1697 w 2936"/>
                <a:gd name="T35" fmla="*/ 457 h 2035"/>
                <a:gd name="T36" fmla="*/ 2397 w 2936"/>
                <a:gd name="T37" fmla="*/ 999 h 2035"/>
                <a:gd name="T38" fmla="*/ 2397 w 2936"/>
                <a:gd name="T39" fmla="*/ 999 h 2035"/>
                <a:gd name="T40" fmla="*/ 2934 w 2936"/>
                <a:gd name="T41" fmla="*/ 1704 h 2035"/>
                <a:gd name="T42" fmla="*/ 2934 w 2936"/>
                <a:gd name="T43" fmla="*/ 1704 h 2035"/>
                <a:gd name="T44" fmla="*/ 2935 w 2936"/>
                <a:gd name="T45" fmla="*/ 17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6" h="2035">
                  <a:moveTo>
                    <a:pt x="2935" y="1705"/>
                  </a:moveTo>
                  <a:lnTo>
                    <a:pt x="2365" y="2034"/>
                  </a:lnTo>
                  <a:lnTo>
                    <a:pt x="2365" y="2034"/>
                  </a:lnTo>
                  <a:cubicBezTo>
                    <a:pt x="2364" y="2032"/>
                    <a:pt x="2363" y="2031"/>
                    <a:pt x="2363" y="2030"/>
                  </a:cubicBezTo>
                  <a:lnTo>
                    <a:pt x="2363" y="2030"/>
                  </a:lnTo>
                  <a:cubicBezTo>
                    <a:pt x="2243" y="1822"/>
                    <a:pt x="2098" y="1631"/>
                    <a:pt x="1931" y="1463"/>
                  </a:cubicBezTo>
                  <a:lnTo>
                    <a:pt x="1931" y="1463"/>
                  </a:lnTo>
                  <a:cubicBezTo>
                    <a:pt x="1763" y="1294"/>
                    <a:pt x="1573" y="1147"/>
                    <a:pt x="1367" y="1026"/>
                  </a:cubicBezTo>
                  <a:lnTo>
                    <a:pt x="1367" y="1026"/>
                  </a:lnTo>
                  <a:cubicBezTo>
                    <a:pt x="1162" y="907"/>
                    <a:pt x="942" y="814"/>
                    <a:pt x="708" y="752"/>
                  </a:cubicBezTo>
                  <a:lnTo>
                    <a:pt x="708" y="752"/>
                  </a:lnTo>
                  <a:cubicBezTo>
                    <a:pt x="482" y="690"/>
                    <a:pt x="244" y="658"/>
                    <a:pt x="0" y="658"/>
                  </a:cubicBezTo>
                  <a:lnTo>
                    <a:pt x="0" y="0"/>
                  </a:lnTo>
                  <a:lnTo>
                    <a:pt x="0" y="0"/>
                  </a:lnTo>
                  <a:cubicBezTo>
                    <a:pt x="303" y="0"/>
                    <a:pt x="599" y="40"/>
                    <a:pt x="879" y="116"/>
                  </a:cubicBezTo>
                  <a:lnTo>
                    <a:pt x="879" y="116"/>
                  </a:lnTo>
                  <a:cubicBezTo>
                    <a:pt x="1169" y="194"/>
                    <a:pt x="1444" y="310"/>
                    <a:pt x="1697" y="457"/>
                  </a:cubicBezTo>
                  <a:lnTo>
                    <a:pt x="1697" y="457"/>
                  </a:lnTo>
                  <a:cubicBezTo>
                    <a:pt x="1955" y="607"/>
                    <a:pt x="2189" y="789"/>
                    <a:pt x="2397" y="999"/>
                  </a:cubicBezTo>
                  <a:lnTo>
                    <a:pt x="2397" y="999"/>
                  </a:lnTo>
                  <a:cubicBezTo>
                    <a:pt x="2606" y="1209"/>
                    <a:pt x="2787" y="1446"/>
                    <a:pt x="2934" y="1704"/>
                  </a:cubicBezTo>
                  <a:lnTo>
                    <a:pt x="2934" y="1704"/>
                  </a:lnTo>
                  <a:cubicBezTo>
                    <a:pt x="2934" y="1704"/>
                    <a:pt x="2935" y="1704"/>
                    <a:pt x="2935" y="1705"/>
                  </a:cubicBezTo>
                </a:path>
              </a:pathLst>
            </a:custGeom>
            <a:solidFill>
              <a:schemeClr val="accent6">
                <a:lumMod val="75000"/>
              </a:schemeClr>
            </a:solidFill>
            <a:ln>
              <a:noFill/>
            </a:ln>
            <a:effectLst/>
          </p:spPr>
          <p:txBody>
            <a:bodyPr wrap="none" anchor="ctr"/>
            <a:lstStyle/>
            <a:p>
              <a:endParaRPr lang="pl-PL"/>
            </a:p>
          </p:txBody>
        </p:sp>
        <p:sp>
          <p:nvSpPr>
            <p:cNvPr id="9" name="Freeform 56"/>
            <p:cNvSpPr>
              <a:spLocks noChangeArrowheads="1"/>
            </p:cNvSpPr>
            <p:nvPr/>
          </p:nvSpPr>
          <p:spPr bwMode="auto">
            <a:xfrm>
              <a:off x="123851" y="2347450"/>
              <a:ext cx="4887874" cy="4887872"/>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accent6">
                <a:lumMod val="50000"/>
              </a:schemeClr>
            </a:solidFill>
            <a:ln>
              <a:noFill/>
            </a:ln>
            <a:effectLst/>
          </p:spPr>
          <p:txBody>
            <a:bodyPr wrap="none" anchor="ctr"/>
            <a:lstStyle/>
            <a:p>
              <a:endParaRPr lang="pl-PL"/>
            </a:p>
          </p:txBody>
        </p:sp>
        <p:sp>
          <p:nvSpPr>
            <p:cNvPr id="10" name="Freeform 60"/>
            <p:cNvSpPr>
              <a:spLocks noChangeArrowheads="1"/>
            </p:cNvSpPr>
            <p:nvPr/>
          </p:nvSpPr>
          <p:spPr bwMode="auto">
            <a:xfrm>
              <a:off x="676869" y="2900468"/>
              <a:ext cx="3781838" cy="3781836"/>
            </a:xfrm>
            <a:custGeom>
              <a:avLst/>
              <a:gdLst>
                <a:gd name="T0" fmla="*/ 5790 w 5791"/>
                <a:gd name="T1" fmla="*/ 2894 h 5790"/>
                <a:gd name="T2" fmla="*/ 5790 w 5791"/>
                <a:gd name="T3" fmla="*/ 2894 h 5790"/>
                <a:gd name="T4" fmla="*/ 5522 w 5791"/>
                <a:gd name="T5" fmla="*/ 4114 h 5790"/>
                <a:gd name="T6" fmla="*/ 5522 w 5791"/>
                <a:gd name="T7" fmla="*/ 4114 h 5790"/>
                <a:gd name="T8" fmla="*/ 2895 w 5791"/>
                <a:gd name="T9" fmla="*/ 5789 h 5790"/>
                <a:gd name="T10" fmla="*/ 2895 w 5791"/>
                <a:gd name="T11" fmla="*/ 5789 h 5790"/>
                <a:gd name="T12" fmla="*/ 1296 w 5791"/>
                <a:gd name="T13" fmla="*/ 5308 h 5790"/>
                <a:gd name="T14" fmla="*/ 1296 w 5791"/>
                <a:gd name="T15" fmla="*/ 5308 h 5790"/>
                <a:gd name="T16" fmla="*/ 1135 w 5791"/>
                <a:gd name="T17" fmla="*/ 5193 h 5790"/>
                <a:gd name="T18" fmla="*/ 1133 w 5791"/>
                <a:gd name="T19" fmla="*/ 5191 h 5790"/>
                <a:gd name="T20" fmla="*/ 1133 w 5791"/>
                <a:gd name="T21" fmla="*/ 5191 h 5790"/>
                <a:gd name="T22" fmla="*/ 1133 w 5791"/>
                <a:gd name="T23" fmla="*/ 5191 h 5790"/>
                <a:gd name="T24" fmla="*/ 32 w 5791"/>
                <a:gd name="T25" fmla="*/ 3324 h 5790"/>
                <a:gd name="T26" fmla="*/ 32 w 5791"/>
                <a:gd name="T27" fmla="*/ 3324 h 5790"/>
                <a:gd name="T28" fmla="*/ 0 w 5791"/>
                <a:gd name="T29" fmla="*/ 2894 h 5790"/>
                <a:gd name="T30" fmla="*/ 0 w 5791"/>
                <a:gd name="T31" fmla="*/ 2894 h 5790"/>
                <a:gd name="T32" fmla="*/ 203 w 5791"/>
                <a:gd name="T33" fmla="*/ 1829 h 5790"/>
                <a:gd name="T34" fmla="*/ 203 w 5791"/>
                <a:gd name="T35" fmla="*/ 1829 h 5790"/>
                <a:gd name="T36" fmla="*/ 517 w 5791"/>
                <a:gd name="T37" fmla="*/ 1243 h 5790"/>
                <a:gd name="T38" fmla="*/ 517 w 5791"/>
                <a:gd name="T39" fmla="*/ 1243 h 5790"/>
                <a:gd name="T40" fmla="*/ 2485 w 5791"/>
                <a:gd name="T41" fmla="*/ 28 h 5790"/>
                <a:gd name="T42" fmla="*/ 2485 w 5791"/>
                <a:gd name="T43" fmla="*/ 28 h 5790"/>
                <a:gd name="T44" fmla="*/ 2485 w 5791"/>
                <a:gd name="T45" fmla="*/ 28 h 5790"/>
                <a:gd name="T46" fmla="*/ 2895 w 5791"/>
                <a:gd name="T47" fmla="*/ 0 h 5790"/>
                <a:gd name="T48" fmla="*/ 2895 w 5791"/>
                <a:gd name="T49" fmla="*/ 0 h 5790"/>
                <a:gd name="T50" fmla="*/ 5324 w 5791"/>
                <a:gd name="T51" fmla="*/ 1319 h 5790"/>
                <a:gd name="T52" fmla="*/ 5324 w 5791"/>
                <a:gd name="T53" fmla="*/ 1319 h 5790"/>
                <a:gd name="T54" fmla="*/ 5790 w 5791"/>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91" h="5790">
                  <a:moveTo>
                    <a:pt x="5790" y="2894"/>
                  </a:moveTo>
                  <a:lnTo>
                    <a:pt x="5790" y="2894"/>
                  </a:lnTo>
                  <a:cubicBezTo>
                    <a:pt x="5790" y="3330"/>
                    <a:pt x="5694" y="3743"/>
                    <a:pt x="5522" y="4114"/>
                  </a:cubicBezTo>
                  <a:lnTo>
                    <a:pt x="5522" y="4114"/>
                  </a:lnTo>
                  <a:cubicBezTo>
                    <a:pt x="5061" y="5103"/>
                    <a:pt x="4058" y="5789"/>
                    <a:pt x="2895" y="5789"/>
                  </a:cubicBezTo>
                  <a:lnTo>
                    <a:pt x="2895" y="5789"/>
                  </a:lnTo>
                  <a:cubicBezTo>
                    <a:pt x="2304" y="5789"/>
                    <a:pt x="1755" y="5612"/>
                    <a:pt x="1296" y="5308"/>
                  </a:cubicBezTo>
                  <a:lnTo>
                    <a:pt x="1296" y="5308"/>
                  </a:lnTo>
                  <a:cubicBezTo>
                    <a:pt x="1241" y="5271"/>
                    <a:pt x="1188" y="5233"/>
                    <a:pt x="1135" y="5193"/>
                  </a:cubicBezTo>
                  <a:lnTo>
                    <a:pt x="1133" y="5191"/>
                  </a:lnTo>
                  <a:lnTo>
                    <a:pt x="1133" y="5191"/>
                  </a:lnTo>
                  <a:lnTo>
                    <a:pt x="1133" y="5191"/>
                  </a:lnTo>
                  <a:cubicBezTo>
                    <a:pt x="551" y="4744"/>
                    <a:pt x="145" y="4082"/>
                    <a:pt x="32" y="3324"/>
                  </a:cubicBezTo>
                  <a:lnTo>
                    <a:pt x="32" y="3324"/>
                  </a:lnTo>
                  <a:cubicBezTo>
                    <a:pt x="11" y="3183"/>
                    <a:pt x="0" y="3040"/>
                    <a:pt x="0" y="2894"/>
                  </a:cubicBezTo>
                  <a:lnTo>
                    <a:pt x="0" y="2894"/>
                  </a:lnTo>
                  <a:cubicBezTo>
                    <a:pt x="0" y="2518"/>
                    <a:pt x="72" y="2158"/>
                    <a:pt x="203" y="1829"/>
                  </a:cubicBezTo>
                  <a:lnTo>
                    <a:pt x="203" y="1829"/>
                  </a:lnTo>
                  <a:cubicBezTo>
                    <a:pt x="285" y="1621"/>
                    <a:pt x="391" y="1424"/>
                    <a:pt x="517" y="1243"/>
                  </a:cubicBezTo>
                  <a:lnTo>
                    <a:pt x="517" y="1243"/>
                  </a:lnTo>
                  <a:cubicBezTo>
                    <a:pt x="967" y="598"/>
                    <a:pt x="1671" y="144"/>
                    <a:pt x="2485" y="28"/>
                  </a:cubicBezTo>
                  <a:lnTo>
                    <a:pt x="2485" y="28"/>
                  </a:lnTo>
                  <a:lnTo>
                    <a:pt x="2485" y="28"/>
                  </a:lnTo>
                  <a:cubicBezTo>
                    <a:pt x="2619" y="10"/>
                    <a:pt x="2756" y="0"/>
                    <a:pt x="2895" y="0"/>
                  </a:cubicBezTo>
                  <a:lnTo>
                    <a:pt x="2895" y="0"/>
                  </a:lnTo>
                  <a:cubicBezTo>
                    <a:pt x="3913" y="0"/>
                    <a:pt x="4807" y="525"/>
                    <a:pt x="5324" y="1319"/>
                  </a:cubicBezTo>
                  <a:lnTo>
                    <a:pt x="5324" y="1319"/>
                  </a:lnTo>
                  <a:cubicBezTo>
                    <a:pt x="5618" y="1772"/>
                    <a:pt x="5790" y="2313"/>
                    <a:pt x="5790" y="2894"/>
                  </a:cubicBezTo>
                </a:path>
              </a:pathLst>
            </a:custGeom>
            <a:solidFill>
              <a:schemeClr val="accent6">
                <a:lumMod val="50000"/>
              </a:schemeClr>
            </a:solidFill>
            <a:ln>
              <a:noFill/>
            </a:ln>
            <a:effectLst/>
          </p:spPr>
          <p:txBody>
            <a:bodyPr wrap="none" anchor="ctr"/>
            <a:lstStyle/>
            <a:p>
              <a:endParaRPr lang="pl-PL"/>
            </a:p>
          </p:txBody>
        </p:sp>
        <p:sp>
          <p:nvSpPr>
            <p:cNvPr id="11" name="Freeform 8"/>
            <p:cNvSpPr>
              <a:spLocks noChangeArrowheads="1"/>
            </p:cNvSpPr>
            <p:nvPr/>
          </p:nvSpPr>
          <p:spPr bwMode="auto">
            <a:xfrm>
              <a:off x="676869" y="2920628"/>
              <a:ext cx="3781185" cy="3447070"/>
            </a:xfrm>
            <a:custGeom>
              <a:avLst/>
              <a:gdLst>
                <a:gd name="connsiteX0" fmla="*/ 1070169 w 2084028"/>
                <a:gd name="connsiteY0" fmla="*/ 1135393 h 1899878"/>
                <a:gd name="connsiteX1" fmla="*/ 1110371 w 2084028"/>
                <a:gd name="connsiteY1" fmla="*/ 1151359 h 1899878"/>
                <a:gd name="connsiteX2" fmla="*/ 1196087 w 2084028"/>
                <a:gd name="connsiteY2" fmla="*/ 1219004 h 1899878"/>
                <a:gd name="connsiteX3" fmla="*/ 1267397 w 2084028"/>
                <a:gd name="connsiteY3" fmla="*/ 1197056 h 1899878"/>
                <a:gd name="connsiteX4" fmla="*/ 1332585 w 2084028"/>
                <a:gd name="connsiteY4" fmla="*/ 1294205 h 1899878"/>
                <a:gd name="connsiteX5" fmla="*/ 1474124 w 2084028"/>
                <a:gd name="connsiteY5" fmla="*/ 1387037 h 1899878"/>
                <a:gd name="connsiteX6" fmla="*/ 1402454 w 2084028"/>
                <a:gd name="connsiteY6" fmla="*/ 1500737 h 1899878"/>
                <a:gd name="connsiteX7" fmla="*/ 1413979 w 2084028"/>
                <a:gd name="connsiteY7" fmla="*/ 1614079 h 1899878"/>
                <a:gd name="connsiteX8" fmla="*/ 1349152 w 2084028"/>
                <a:gd name="connsiteY8" fmla="*/ 1658695 h 1899878"/>
                <a:gd name="connsiteX9" fmla="*/ 1292968 w 2084028"/>
                <a:gd name="connsiteY9" fmla="*/ 1801541 h 1899878"/>
                <a:gd name="connsiteX10" fmla="*/ 1191045 w 2084028"/>
                <a:gd name="connsiteY10" fmla="*/ 1821331 h 1899878"/>
                <a:gd name="connsiteX11" fmla="*/ 1143145 w 2084028"/>
                <a:gd name="connsiteY11" fmla="*/ 1600046 h 1899878"/>
                <a:gd name="connsiteX12" fmla="*/ 1123336 w 2084028"/>
                <a:gd name="connsiteY12" fmla="*/ 1496780 h 1899878"/>
                <a:gd name="connsiteX13" fmla="*/ 1149987 w 2084028"/>
                <a:gd name="connsiteY13" fmla="*/ 1412583 h 1899878"/>
                <a:gd name="connsiteX14" fmla="*/ 1051666 w 2084028"/>
                <a:gd name="connsiteY14" fmla="*/ 1417621 h 1899878"/>
                <a:gd name="connsiteX15" fmla="*/ 933176 w 2084028"/>
                <a:gd name="connsiteY15" fmla="*/ 1407546 h 1899878"/>
                <a:gd name="connsiteX16" fmla="*/ 897161 w 2084028"/>
                <a:gd name="connsiteY16" fmla="*/ 1248869 h 1899878"/>
                <a:gd name="connsiteX17" fmla="*/ 999444 w 2084028"/>
                <a:gd name="connsiteY17" fmla="*/ 1157476 h 1899878"/>
                <a:gd name="connsiteX18" fmla="*/ 1070169 w 2084028"/>
                <a:gd name="connsiteY18" fmla="*/ 1135393 h 1899878"/>
                <a:gd name="connsiteX19" fmla="*/ 226595 w 2084028"/>
                <a:gd name="connsiteY19" fmla="*/ 614131 h 1899878"/>
                <a:gd name="connsiteX20" fmla="*/ 297810 w 2084028"/>
                <a:gd name="connsiteY20" fmla="*/ 663790 h 1899878"/>
                <a:gd name="connsiteX21" fmla="*/ 302486 w 2084028"/>
                <a:gd name="connsiteY21" fmla="*/ 716688 h 1899878"/>
                <a:gd name="connsiteX22" fmla="*/ 225156 w 2084028"/>
                <a:gd name="connsiteY22" fmla="*/ 828602 h 1899878"/>
                <a:gd name="connsiteX23" fmla="*/ 307162 w 2084028"/>
                <a:gd name="connsiteY23" fmla="*/ 881140 h 1899878"/>
                <a:gd name="connsiteX24" fmla="*/ 354279 w 2084028"/>
                <a:gd name="connsiteY24" fmla="*/ 961747 h 1899878"/>
                <a:gd name="connsiteX25" fmla="*/ 377298 w 2084028"/>
                <a:gd name="connsiteY25" fmla="*/ 780742 h 1899878"/>
                <a:gd name="connsiteX26" fmla="*/ 463980 w 2084028"/>
                <a:gd name="connsiteY26" fmla="*/ 832560 h 1899878"/>
                <a:gd name="connsiteX27" fmla="*/ 566127 w 2084028"/>
                <a:gd name="connsiteY27" fmla="*/ 914966 h 1899878"/>
                <a:gd name="connsiteX28" fmla="*/ 519729 w 2084028"/>
                <a:gd name="connsiteY28" fmla="*/ 981898 h 1899878"/>
                <a:gd name="connsiteX29" fmla="*/ 429451 w 2084028"/>
                <a:gd name="connsiteY29" fmla="*/ 1001690 h 1899878"/>
                <a:gd name="connsiteX30" fmla="*/ 486279 w 2084028"/>
                <a:gd name="connsiteY30" fmla="*/ 1024721 h 1899878"/>
                <a:gd name="connsiteX31" fmla="*/ 416862 w 2084028"/>
                <a:gd name="connsiteY31" fmla="*/ 1076179 h 1899878"/>
                <a:gd name="connsiteX32" fmla="*/ 369385 w 2084028"/>
                <a:gd name="connsiteY32" fmla="*/ 1174059 h 1899878"/>
                <a:gd name="connsiteX33" fmla="*/ 308960 w 2084028"/>
                <a:gd name="connsiteY33" fmla="*/ 1209324 h 1899878"/>
                <a:gd name="connsiteX34" fmla="*/ 205374 w 2084028"/>
                <a:gd name="connsiteY34" fmla="*/ 1215442 h 1899878"/>
                <a:gd name="connsiteX35" fmla="*/ 205014 w 2084028"/>
                <a:gd name="connsiteY35" fmla="*/ 1287772 h 1899878"/>
                <a:gd name="connsiteX36" fmla="*/ 307162 w 2084028"/>
                <a:gd name="connsiteY36" fmla="*/ 1308643 h 1899878"/>
                <a:gd name="connsiteX37" fmla="*/ 344568 w 2084028"/>
                <a:gd name="connsiteY37" fmla="*/ 1369098 h 1899878"/>
                <a:gd name="connsiteX38" fmla="*/ 453549 w 2084028"/>
                <a:gd name="connsiteY38" fmla="*/ 1374856 h 1899878"/>
                <a:gd name="connsiteX39" fmla="*/ 557855 w 2084028"/>
                <a:gd name="connsiteY39" fmla="*/ 1407242 h 1899878"/>
                <a:gd name="connsiteX40" fmla="*/ 608569 w 2084028"/>
                <a:gd name="connsiteY40" fmla="*/ 1455103 h 1899878"/>
                <a:gd name="connsiteX41" fmla="*/ 629430 w 2084028"/>
                <a:gd name="connsiteY41" fmla="*/ 1489648 h 1899878"/>
                <a:gd name="connsiteX42" fmla="*/ 736613 w 2084028"/>
                <a:gd name="connsiteY42" fmla="*/ 1549743 h 1899878"/>
                <a:gd name="connsiteX43" fmla="*/ 695250 w 2084028"/>
                <a:gd name="connsiteY43" fmla="*/ 1620634 h 1899878"/>
                <a:gd name="connsiteX44" fmla="*/ 638062 w 2084028"/>
                <a:gd name="connsiteY44" fmla="*/ 1687566 h 1899878"/>
                <a:gd name="connsiteX45" fmla="*/ 598857 w 2084028"/>
                <a:gd name="connsiteY45" fmla="*/ 1748741 h 1899878"/>
                <a:gd name="connsiteX46" fmla="*/ 493473 w 2084028"/>
                <a:gd name="connsiteY46" fmla="*/ 1848060 h 1899878"/>
                <a:gd name="connsiteX47" fmla="*/ 466138 w 2084028"/>
                <a:gd name="connsiteY47" fmla="*/ 1899878 h 1899878"/>
                <a:gd name="connsiteX48" fmla="*/ 408230 w 2084028"/>
                <a:gd name="connsiteY48" fmla="*/ 1858495 h 1899878"/>
                <a:gd name="connsiteX49" fmla="*/ 407511 w 2084028"/>
                <a:gd name="connsiteY49" fmla="*/ 1857776 h 1899878"/>
                <a:gd name="connsiteX50" fmla="*/ 405353 w 2084028"/>
                <a:gd name="connsiteY50" fmla="*/ 1835465 h 1899878"/>
                <a:gd name="connsiteX51" fmla="*/ 454628 w 2084028"/>
                <a:gd name="connsiteY51" fmla="*/ 1626751 h 1899878"/>
                <a:gd name="connsiteX52" fmla="*/ 388088 w 2084028"/>
                <a:gd name="connsiteY52" fmla="*/ 1628191 h 1899878"/>
                <a:gd name="connsiteX53" fmla="*/ 331260 w 2084028"/>
                <a:gd name="connsiteY53" fmla="*/ 1506561 h 1899878"/>
                <a:gd name="connsiteX54" fmla="*/ 389887 w 2084028"/>
                <a:gd name="connsiteY54" fmla="*/ 1400765 h 1899878"/>
                <a:gd name="connsiteX55" fmla="*/ 314355 w 2084028"/>
                <a:gd name="connsiteY55" fmla="*/ 1373056 h 1899878"/>
                <a:gd name="connsiteX56" fmla="*/ 135597 w 2084028"/>
                <a:gd name="connsiteY56" fmla="*/ 1310802 h 1899878"/>
                <a:gd name="connsiteX57" fmla="*/ 72294 w 2084028"/>
                <a:gd name="connsiteY57" fmla="*/ 1157506 h 1899878"/>
                <a:gd name="connsiteX58" fmla="*/ 11510 w 2084028"/>
                <a:gd name="connsiteY58" fmla="*/ 1185934 h 1899878"/>
                <a:gd name="connsiteX59" fmla="*/ 0 w 2084028"/>
                <a:gd name="connsiteY59" fmla="*/ 1031198 h 1899878"/>
                <a:gd name="connsiteX60" fmla="*/ 73014 w 2084028"/>
                <a:gd name="connsiteY60" fmla="*/ 647957 h 1899878"/>
                <a:gd name="connsiteX61" fmla="*/ 177319 w 2084028"/>
                <a:gd name="connsiteY61" fmla="*/ 672067 h 1899878"/>
                <a:gd name="connsiteX62" fmla="*/ 226595 w 2084028"/>
                <a:gd name="connsiteY62" fmla="*/ 614131 h 1899878"/>
                <a:gd name="connsiteX63" fmla="*/ 1916376 w 2084028"/>
                <a:gd name="connsiteY63" fmla="*/ 463550 h 1899878"/>
                <a:gd name="connsiteX64" fmla="*/ 2084028 w 2084028"/>
                <a:gd name="connsiteY64" fmla="*/ 1030502 h 1899878"/>
                <a:gd name="connsiteX65" fmla="*/ 1987250 w 2084028"/>
                <a:gd name="connsiteY65" fmla="*/ 1469665 h 1899878"/>
                <a:gd name="connsiteX66" fmla="*/ 1830751 w 2084028"/>
                <a:gd name="connsiteY66" fmla="*/ 1285001 h 1899878"/>
                <a:gd name="connsiteX67" fmla="*/ 1692599 w 2084028"/>
                <a:gd name="connsiteY67" fmla="*/ 1344396 h 1899878"/>
                <a:gd name="connsiteX68" fmla="*/ 1547612 w 2084028"/>
                <a:gd name="connsiteY68" fmla="*/ 1220206 h 1899878"/>
                <a:gd name="connsiteX69" fmla="*/ 1495446 w 2084028"/>
                <a:gd name="connsiteY69" fmla="*/ 1227766 h 1899878"/>
                <a:gd name="connsiteX70" fmla="*/ 1409101 w 2084028"/>
                <a:gd name="connsiteY70" fmla="*/ 1341516 h 1899878"/>
                <a:gd name="connsiteX71" fmla="*/ 1326714 w 2084028"/>
                <a:gd name="connsiteY71" fmla="*/ 1119415 h 1899878"/>
                <a:gd name="connsiteX72" fmla="*/ 1405863 w 2084028"/>
                <a:gd name="connsiteY72" fmla="*/ 1009624 h 1899878"/>
                <a:gd name="connsiteX73" fmla="*/ 1199355 w 2084028"/>
                <a:gd name="connsiteY73" fmla="*/ 1074779 h 1899878"/>
                <a:gd name="connsiteX74" fmla="*/ 994646 w 2084028"/>
                <a:gd name="connsiteY74" fmla="*/ 1088097 h 1899878"/>
                <a:gd name="connsiteX75" fmla="*/ 1168775 w 2084028"/>
                <a:gd name="connsiteY75" fmla="*/ 918192 h 1899878"/>
                <a:gd name="connsiteX76" fmla="*/ 1350818 w 2084028"/>
                <a:gd name="connsiteY76" fmla="*/ 822080 h 1899878"/>
                <a:gd name="connsiteX77" fmla="*/ 1244686 w 2084028"/>
                <a:gd name="connsiteY77" fmla="*/ 826759 h 1899878"/>
                <a:gd name="connsiteX78" fmla="*/ 1249363 w 2084028"/>
                <a:gd name="connsiteY78" fmla="*/ 728488 h 1899878"/>
                <a:gd name="connsiteX79" fmla="*/ 1075235 w 2084028"/>
                <a:gd name="connsiteY79" fmla="*/ 812721 h 1899878"/>
                <a:gd name="connsiteX80" fmla="*/ 1266272 w 2084028"/>
                <a:gd name="connsiteY80" fmla="*/ 623377 h 1899878"/>
                <a:gd name="connsiteX81" fmla="*/ 1390753 w 2084028"/>
                <a:gd name="connsiteY81" fmla="*/ 700050 h 1899878"/>
                <a:gd name="connsiteX82" fmla="*/ 1344702 w 2084028"/>
                <a:gd name="connsiteY82" fmla="*/ 751526 h 1899878"/>
                <a:gd name="connsiteX83" fmla="*/ 1486092 w 2084028"/>
                <a:gd name="connsiteY83" fmla="*/ 696090 h 1899878"/>
                <a:gd name="connsiteX84" fmla="*/ 1583589 w 2084028"/>
                <a:gd name="connsiteY84" fmla="*/ 650374 h 1899878"/>
                <a:gd name="connsiteX85" fmla="*/ 1732893 w 2084028"/>
                <a:gd name="connsiteY85" fmla="*/ 541304 h 1899878"/>
                <a:gd name="connsiteX86" fmla="*/ 1916376 w 2084028"/>
                <a:gd name="connsiteY86" fmla="*/ 463550 h 1899878"/>
                <a:gd name="connsiteX87" fmla="*/ 895477 w 2084028"/>
                <a:gd name="connsiteY87" fmla="*/ 0 h 1899878"/>
                <a:gd name="connsiteX88" fmla="*/ 919946 w 2084028"/>
                <a:gd name="connsiteY88" fmla="*/ 158379 h 1899878"/>
                <a:gd name="connsiteX89" fmla="*/ 871728 w 2084028"/>
                <a:gd name="connsiteY89" fmla="*/ 403507 h 1899878"/>
                <a:gd name="connsiteX90" fmla="*/ 826029 w 2084028"/>
                <a:gd name="connsiteY90" fmla="*/ 623078 h 1899878"/>
                <a:gd name="connsiteX91" fmla="*/ 616606 w 2084028"/>
                <a:gd name="connsiteY91" fmla="*/ 762739 h 1899878"/>
                <a:gd name="connsiteX92" fmla="*/ 477351 w 2084028"/>
                <a:gd name="connsiteY92" fmla="*/ 432663 h 1899878"/>
                <a:gd name="connsiteX93" fmla="*/ 241660 w 2084028"/>
                <a:gd name="connsiteY93" fmla="*/ 439142 h 1899878"/>
                <a:gd name="connsiteX94" fmla="*/ 187325 w 2084028"/>
                <a:gd name="connsiteY94" fmla="*/ 437342 h 1899878"/>
                <a:gd name="connsiteX95" fmla="*/ 895477 w 2084028"/>
                <a:gd name="connsiteY95" fmla="*/ 0 h 189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84028" h="1899878">
                  <a:moveTo>
                    <a:pt x="1070169" y="1135393"/>
                  </a:moveTo>
                  <a:cubicBezTo>
                    <a:pt x="1095064" y="1132559"/>
                    <a:pt x="1114873" y="1136067"/>
                    <a:pt x="1110371" y="1151359"/>
                  </a:cubicBezTo>
                  <a:cubicBezTo>
                    <a:pt x="1101367" y="1181943"/>
                    <a:pt x="1196087" y="1219004"/>
                    <a:pt x="1196087" y="1219004"/>
                  </a:cubicBezTo>
                  <a:cubicBezTo>
                    <a:pt x="1196087" y="1219004"/>
                    <a:pt x="1206171" y="1206051"/>
                    <a:pt x="1267397" y="1197056"/>
                  </a:cubicBezTo>
                  <a:cubicBezTo>
                    <a:pt x="1328623" y="1188420"/>
                    <a:pt x="1313497" y="1212527"/>
                    <a:pt x="1332585" y="1294205"/>
                  </a:cubicBezTo>
                  <a:cubicBezTo>
                    <a:pt x="1351673" y="1375882"/>
                    <a:pt x="1442071" y="1379481"/>
                    <a:pt x="1474124" y="1387037"/>
                  </a:cubicBezTo>
                  <a:cubicBezTo>
                    <a:pt x="1506178" y="1394593"/>
                    <a:pt x="1438469" y="1476270"/>
                    <a:pt x="1402454" y="1500737"/>
                  </a:cubicBezTo>
                  <a:cubicBezTo>
                    <a:pt x="1366799" y="1524845"/>
                    <a:pt x="1411458" y="1598966"/>
                    <a:pt x="1413979" y="1614079"/>
                  </a:cubicBezTo>
                  <a:cubicBezTo>
                    <a:pt x="1416500" y="1629191"/>
                    <a:pt x="1379765" y="1671649"/>
                    <a:pt x="1349152" y="1658695"/>
                  </a:cubicBezTo>
                  <a:cubicBezTo>
                    <a:pt x="1318539" y="1646102"/>
                    <a:pt x="1337267" y="1742891"/>
                    <a:pt x="1292968" y="1801541"/>
                  </a:cubicBezTo>
                  <a:cubicBezTo>
                    <a:pt x="1248309" y="1860190"/>
                    <a:pt x="1166554" y="1857672"/>
                    <a:pt x="1191045" y="1821331"/>
                  </a:cubicBezTo>
                  <a:cubicBezTo>
                    <a:pt x="1215535" y="1784630"/>
                    <a:pt x="1113972" y="1626672"/>
                    <a:pt x="1143145" y="1600046"/>
                  </a:cubicBezTo>
                  <a:cubicBezTo>
                    <a:pt x="1172317" y="1573060"/>
                    <a:pt x="1162593" y="1528803"/>
                    <a:pt x="1123336" y="1496780"/>
                  </a:cubicBezTo>
                  <a:cubicBezTo>
                    <a:pt x="1083719" y="1464756"/>
                    <a:pt x="1143505" y="1433093"/>
                    <a:pt x="1149987" y="1412583"/>
                  </a:cubicBezTo>
                  <a:cubicBezTo>
                    <a:pt x="1156470" y="1392074"/>
                    <a:pt x="1091283" y="1408985"/>
                    <a:pt x="1051666" y="1417621"/>
                  </a:cubicBezTo>
                  <a:cubicBezTo>
                    <a:pt x="1012049" y="1426616"/>
                    <a:pt x="985398" y="1428055"/>
                    <a:pt x="933176" y="1407546"/>
                  </a:cubicBezTo>
                  <a:cubicBezTo>
                    <a:pt x="880594" y="1387037"/>
                    <a:pt x="860425" y="1250668"/>
                    <a:pt x="897161" y="1248869"/>
                  </a:cubicBezTo>
                  <a:cubicBezTo>
                    <a:pt x="934256" y="1247070"/>
                    <a:pt x="967390" y="1177985"/>
                    <a:pt x="999444" y="1157476"/>
                  </a:cubicBezTo>
                  <a:cubicBezTo>
                    <a:pt x="1015291" y="1147402"/>
                    <a:pt x="1045273" y="1138226"/>
                    <a:pt x="1070169" y="1135393"/>
                  </a:cubicBezTo>
                  <a:close/>
                  <a:moveTo>
                    <a:pt x="226595" y="614131"/>
                  </a:moveTo>
                  <a:cubicBezTo>
                    <a:pt x="256088" y="619888"/>
                    <a:pt x="272633" y="660551"/>
                    <a:pt x="297810" y="663790"/>
                  </a:cubicBezTo>
                  <a:cubicBezTo>
                    <a:pt x="322628" y="666309"/>
                    <a:pt x="383772" y="697976"/>
                    <a:pt x="302486" y="716688"/>
                  </a:cubicBezTo>
                  <a:cubicBezTo>
                    <a:pt x="221200" y="736120"/>
                    <a:pt x="217603" y="791537"/>
                    <a:pt x="225156" y="828602"/>
                  </a:cubicBezTo>
                  <a:cubicBezTo>
                    <a:pt x="232709" y="866026"/>
                    <a:pt x="270835" y="867826"/>
                    <a:pt x="307162" y="881140"/>
                  </a:cubicBezTo>
                  <a:cubicBezTo>
                    <a:pt x="343489" y="894814"/>
                    <a:pt x="310039" y="941595"/>
                    <a:pt x="354279" y="961747"/>
                  </a:cubicBezTo>
                  <a:cubicBezTo>
                    <a:pt x="398159" y="982618"/>
                    <a:pt x="362911" y="793336"/>
                    <a:pt x="377298" y="780742"/>
                  </a:cubicBezTo>
                  <a:cubicBezTo>
                    <a:pt x="391326" y="768147"/>
                    <a:pt x="433407" y="776064"/>
                    <a:pt x="463980" y="832560"/>
                  </a:cubicBezTo>
                  <a:cubicBezTo>
                    <a:pt x="494552" y="888697"/>
                    <a:pt x="539511" y="914966"/>
                    <a:pt x="566127" y="914966"/>
                  </a:cubicBezTo>
                  <a:cubicBezTo>
                    <a:pt x="593103" y="914966"/>
                    <a:pt x="530879" y="975781"/>
                    <a:pt x="519729" y="981898"/>
                  </a:cubicBezTo>
                  <a:cubicBezTo>
                    <a:pt x="508220" y="988016"/>
                    <a:pt x="451751" y="985497"/>
                    <a:pt x="429451" y="1001690"/>
                  </a:cubicBezTo>
                  <a:cubicBezTo>
                    <a:pt x="407511" y="1017883"/>
                    <a:pt x="494552" y="1013205"/>
                    <a:pt x="486279" y="1024721"/>
                  </a:cubicBezTo>
                  <a:cubicBezTo>
                    <a:pt x="478007" y="1036236"/>
                    <a:pt x="455347" y="1056028"/>
                    <a:pt x="416862" y="1076179"/>
                  </a:cubicBezTo>
                  <a:cubicBezTo>
                    <a:pt x="378377" y="1095611"/>
                    <a:pt x="379097" y="1157506"/>
                    <a:pt x="369385" y="1174059"/>
                  </a:cubicBezTo>
                  <a:cubicBezTo>
                    <a:pt x="359674" y="1190252"/>
                    <a:pt x="335936" y="1241711"/>
                    <a:pt x="308960" y="1209324"/>
                  </a:cubicBezTo>
                  <a:cubicBezTo>
                    <a:pt x="282344" y="1176938"/>
                    <a:pt x="205374" y="1215442"/>
                    <a:pt x="205374" y="1215442"/>
                  </a:cubicBezTo>
                  <a:cubicBezTo>
                    <a:pt x="205374" y="1215442"/>
                    <a:pt x="203935" y="1261863"/>
                    <a:pt x="205014" y="1287772"/>
                  </a:cubicBezTo>
                  <a:cubicBezTo>
                    <a:pt x="206093" y="1313681"/>
                    <a:pt x="307162" y="1308643"/>
                    <a:pt x="307162" y="1308643"/>
                  </a:cubicBezTo>
                  <a:cubicBezTo>
                    <a:pt x="307162" y="1308643"/>
                    <a:pt x="326584" y="1370897"/>
                    <a:pt x="344568" y="1369098"/>
                  </a:cubicBezTo>
                  <a:cubicBezTo>
                    <a:pt x="362911" y="1366939"/>
                    <a:pt x="438083" y="1370178"/>
                    <a:pt x="453549" y="1374856"/>
                  </a:cubicBezTo>
                  <a:cubicBezTo>
                    <a:pt x="469015" y="1379534"/>
                    <a:pt x="546345" y="1404723"/>
                    <a:pt x="557855" y="1407242"/>
                  </a:cubicBezTo>
                  <a:cubicBezTo>
                    <a:pt x="569364" y="1410121"/>
                    <a:pt x="623675" y="1436030"/>
                    <a:pt x="608569" y="1455103"/>
                  </a:cubicBezTo>
                  <a:cubicBezTo>
                    <a:pt x="593103" y="1474175"/>
                    <a:pt x="604612" y="1487489"/>
                    <a:pt x="629430" y="1489648"/>
                  </a:cubicBezTo>
                  <a:cubicBezTo>
                    <a:pt x="654247" y="1491447"/>
                    <a:pt x="763228" y="1521315"/>
                    <a:pt x="736613" y="1549743"/>
                  </a:cubicBezTo>
                  <a:cubicBezTo>
                    <a:pt x="709637" y="1578531"/>
                    <a:pt x="700286" y="1591846"/>
                    <a:pt x="695250" y="1620634"/>
                  </a:cubicBezTo>
                  <a:cubicBezTo>
                    <a:pt x="690574" y="1649422"/>
                    <a:pt x="674389" y="1680009"/>
                    <a:pt x="638062" y="1687566"/>
                  </a:cubicBezTo>
                  <a:cubicBezTo>
                    <a:pt x="601735" y="1695123"/>
                    <a:pt x="614323" y="1730748"/>
                    <a:pt x="598857" y="1748741"/>
                  </a:cubicBezTo>
                  <a:cubicBezTo>
                    <a:pt x="583391" y="1767093"/>
                    <a:pt x="530160" y="1836545"/>
                    <a:pt x="493473" y="1848060"/>
                  </a:cubicBezTo>
                  <a:cubicBezTo>
                    <a:pt x="481604" y="1851658"/>
                    <a:pt x="472972" y="1872890"/>
                    <a:pt x="466138" y="1899878"/>
                  </a:cubicBezTo>
                  <a:lnTo>
                    <a:pt x="408230" y="1858495"/>
                  </a:lnTo>
                  <a:lnTo>
                    <a:pt x="407511" y="1857776"/>
                  </a:lnTo>
                  <a:cubicBezTo>
                    <a:pt x="404993" y="1850219"/>
                    <a:pt x="403554" y="1842302"/>
                    <a:pt x="405353" y="1835465"/>
                  </a:cubicBezTo>
                  <a:cubicBezTo>
                    <a:pt x="411467" y="1815673"/>
                    <a:pt x="451751" y="1639706"/>
                    <a:pt x="454628" y="1626751"/>
                  </a:cubicBezTo>
                  <a:cubicBezTo>
                    <a:pt x="457146" y="1614157"/>
                    <a:pt x="408590" y="1625672"/>
                    <a:pt x="388088" y="1628191"/>
                  </a:cubicBezTo>
                  <a:cubicBezTo>
                    <a:pt x="367947" y="1630710"/>
                    <a:pt x="332339" y="1538948"/>
                    <a:pt x="331260" y="1506561"/>
                  </a:cubicBezTo>
                  <a:cubicBezTo>
                    <a:pt x="330181" y="1474175"/>
                    <a:pt x="389887" y="1400765"/>
                    <a:pt x="389887" y="1400765"/>
                  </a:cubicBezTo>
                  <a:cubicBezTo>
                    <a:pt x="389887" y="1400765"/>
                    <a:pt x="316873" y="1403644"/>
                    <a:pt x="314355" y="1373056"/>
                  </a:cubicBezTo>
                  <a:cubicBezTo>
                    <a:pt x="311838" y="1342469"/>
                    <a:pt x="175521" y="1329874"/>
                    <a:pt x="135597" y="1310802"/>
                  </a:cubicBezTo>
                  <a:cubicBezTo>
                    <a:pt x="95314" y="1291370"/>
                    <a:pt x="85962" y="1194570"/>
                    <a:pt x="72294" y="1157506"/>
                  </a:cubicBezTo>
                  <a:cubicBezTo>
                    <a:pt x="62583" y="1132316"/>
                    <a:pt x="33090" y="1172619"/>
                    <a:pt x="11510" y="1185934"/>
                  </a:cubicBezTo>
                  <a:cubicBezTo>
                    <a:pt x="3956" y="1135195"/>
                    <a:pt x="0" y="1083736"/>
                    <a:pt x="0" y="1031198"/>
                  </a:cubicBezTo>
                  <a:cubicBezTo>
                    <a:pt x="0" y="895894"/>
                    <a:pt x="25896" y="766348"/>
                    <a:pt x="73014" y="647957"/>
                  </a:cubicBezTo>
                  <a:cubicBezTo>
                    <a:pt x="113657" y="656953"/>
                    <a:pt x="155019" y="666309"/>
                    <a:pt x="177319" y="672067"/>
                  </a:cubicBezTo>
                  <a:cubicBezTo>
                    <a:pt x="230911" y="686461"/>
                    <a:pt x="197461" y="608013"/>
                    <a:pt x="226595" y="614131"/>
                  </a:cubicBezTo>
                  <a:close/>
                  <a:moveTo>
                    <a:pt x="1916376" y="463550"/>
                  </a:moveTo>
                  <a:cubicBezTo>
                    <a:pt x="2022148" y="626616"/>
                    <a:pt x="2084028" y="821000"/>
                    <a:pt x="2084028" y="1030502"/>
                  </a:cubicBezTo>
                  <a:cubicBezTo>
                    <a:pt x="2084028" y="1187089"/>
                    <a:pt x="2049491" y="1336117"/>
                    <a:pt x="1987250" y="1469665"/>
                  </a:cubicBezTo>
                  <a:cubicBezTo>
                    <a:pt x="1930407" y="1420349"/>
                    <a:pt x="1874283" y="1333957"/>
                    <a:pt x="1830751" y="1285001"/>
                  </a:cubicBezTo>
                  <a:cubicBezTo>
                    <a:pt x="1759516" y="1206887"/>
                    <a:pt x="1763834" y="1340796"/>
                    <a:pt x="1692599" y="1344396"/>
                  </a:cubicBezTo>
                  <a:cubicBezTo>
                    <a:pt x="1622084" y="1348355"/>
                    <a:pt x="1629640" y="1252604"/>
                    <a:pt x="1547612" y="1220206"/>
                  </a:cubicBezTo>
                  <a:cubicBezTo>
                    <a:pt x="1525306" y="1211567"/>
                    <a:pt x="1508757" y="1216247"/>
                    <a:pt x="1495446" y="1227766"/>
                  </a:cubicBezTo>
                  <a:cubicBezTo>
                    <a:pt x="1459109" y="1259083"/>
                    <a:pt x="1445797" y="1340796"/>
                    <a:pt x="1409101" y="1341516"/>
                  </a:cubicBezTo>
                  <a:cubicBezTo>
                    <a:pt x="1358373" y="1341876"/>
                    <a:pt x="1342903" y="1183849"/>
                    <a:pt x="1326714" y="1119415"/>
                  </a:cubicBezTo>
                  <a:cubicBezTo>
                    <a:pt x="1310884" y="1054620"/>
                    <a:pt x="1438602" y="1084138"/>
                    <a:pt x="1405863" y="1009624"/>
                  </a:cubicBezTo>
                  <a:cubicBezTo>
                    <a:pt x="1373484" y="935110"/>
                    <a:pt x="1228137" y="1134174"/>
                    <a:pt x="1199355" y="1074779"/>
                  </a:cubicBezTo>
                  <a:cubicBezTo>
                    <a:pt x="1170934" y="1015384"/>
                    <a:pt x="1094303" y="1067219"/>
                    <a:pt x="994646" y="1088097"/>
                  </a:cubicBezTo>
                  <a:cubicBezTo>
                    <a:pt x="895350" y="1109336"/>
                    <a:pt x="1098260" y="913872"/>
                    <a:pt x="1168775" y="918192"/>
                  </a:cubicBezTo>
                  <a:cubicBezTo>
                    <a:pt x="1239649" y="922511"/>
                    <a:pt x="1322037" y="862396"/>
                    <a:pt x="1350818" y="822080"/>
                  </a:cubicBezTo>
                  <a:cubicBezTo>
                    <a:pt x="1379240" y="781763"/>
                    <a:pt x="1299011" y="820280"/>
                    <a:pt x="1244686" y="826759"/>
                  </a:cubicBezTo>
                  <a:cubicBezTo>
                    <a:pt x="1190361" y="833239"/>
                    <a:pt x="1247205" y="768444"/>
                    <a:pt x="1249363" y="728488"/>
                  </a:cubicBezTo>
                  <a:cubicBezTo>
                    <a:pt x="1251162" y="688531"/>
                    <a:pt x="1147908" y="816320"/>
                    <a:pt x="1075235" y="812721"/>
                  </a:cubicBezTo>
                  <a:cubicBezTo>
                    <a:pt x="1002202" y="808761"/>
                    <a:pt x="1232094" y="598899"/>
                    <a:pt x="1266272" y="623377"/>
                  </a:cubicBezTo>
                  <a:cubicBezTo>
                    <a:pt x="1300810" y="648575"/>
                    <a:pt x="1408022" y="669453"/>
                    <a:pt x="1390753" y="700050"/>
                  </a:cubicBezTo>
                  <a:cubicBezTo>
                    <a:pt x="1373484" y="730288"/>
                    <a:pt x="1316280" y="701850"/>
                    <a:pt x="1344702" y="751526"/>
                  </a:cubicBezTo>
                  <a:cubicBezTo>
                    <a:pt x="1363050" y="783203"/>
                    <a:pt x="1424211" y="736047"/>
                    <a:pt x="1486092" y="696090"/>
                  </a:cubicBezTo>
                  <a:cubicBezTo>
                    <a:pt x="1520989" y="673772"/>
                    <a:pt x="1556247" y="653254"/>
                    <a:pt x="1583589" y="650374"/>
                  </a:cubicBezTo>
                  <a:cubicBezTo>
                    <a:pt x="1660580" y="642815"/>
                    <a:pt x="1778944" y="587020"/>
                    <a:pt x="1732893" y="541304"/>
                  </a:cubicBezTo>
                  <a:cubicBezTo>
                    <a:pt x="1690800" y="498827"/>
                    <a:pt x="1885076" y="468230"/>
                    <a:pt x="1916376" y="463550"/>
                  </a:cubicBezTo>
                  <a:close/>
                  <a:moveTo>
                    <a:pt x="895477" y="0"/>
                  </a:moveTo>
                  <a:cubicBezTo>
                    <a:pt x="922105" y="38155"/>
                    <a:pt x="942615" y="92148"/>
                    <a:pt x="919946" y="158379"/>
                  </a:cubicBezTo>
                  <a:cubicBezTo>
                    <a:pt x="874247" y="293721"/>
                    <a:pt x="859134" y="321798"/>
                    <a:pt x="871728" y="403507"/>
                  </a:cubicBezTo>
                  <a:cubicBezTo>
                    <a:pt x="884322" y="484856"/>
                    <a:pt x="892598" y="587802"/>
                    <a:pt x="826029" y="623078"/>
                  </a:cubicBezTo>
                  <a:cubicBezTo>
                    <a:pt x="759460" y="658353"/>
                    <a:pt x="642154" y="831490"/>
                    <a:pt x="616606" y="762739"/>
                  </a:cubicBezTo>
                  <a:cubicBezTo>
                    <a:pt x="591058" y="694348"/>
                    <a:pt x="613728" y="492415"/>
                    <a:pt x="477351" y="432663"/>
                  </a:cubicBezTo>
                  <a:cubicBezTo>
                    <a:pt x="341334" y="372551"/>
                    <a:pt x="328380" y="441662"/>
                    <a:pt x="241660" y="439142"/>
                  </a:cubicBezTo>
                  <a:cubicBezTo>
                    <a:pt x="223668" y="438782"/>
                    <a:pt x="205317" y="438062"/>
                    <a:pt x="187325" y="437342"/>
                  </a:cubicBezTo>
                  <a:cubicBezTo>
                    <a:pt x="349250" y="205173"/>
                    <a:pt x="602573" y="41755"/>
                    <a:pt x="895477" y="0"/>
                  </a:cubicBezTo>
                  <a:close/>
                </a:path>
              </a:pathLst>
            </a:custGeom>
            <a:solidFill>
              <a:schemeClr val="accent5">
                <a:lumMod val="60000"/>
                <a:lumOff val="40000"/>
              </a:schemeClr>
            </a:solidFill>
            <a:ln>
              <a:noFill/>
            </a:ln>
            <a:effectLst/>
          </p:spPr>
          <p:txBody>
            <a:bodyPr wrap="square" anchor="ctr">
              <a:noAutofit/>
            </a:bodyPr>
            <a:lstStyle/>
            <a:p>
              <a:endParaRPr lang="pl-PL"/>
            </a:p>
          </p:txBody>
        </p:sp>
        <p:sp>
          <p:nvSpPr>
            <p:cNvPr id="12" name="Freeform 65"/>
            <p:cNvSpPr>
              <a:spLocks noChangeArrowheads="1"/>
            </p:cNvSpPr>
            <p:nvPr/>
          </p:nvSpPr>
          <p:spPr bwMode="auto">
            <a:xfrm>
              <a:off x="1163642" y="2900468"/>
              <a:ext cx="3297945" cy="3781836"/>
            </a:xfrm>
            <a:custGeom>
              <a:avLst/>
              <a:gdLst>
                <a:gd name="T0" fmla="*/ 4581 w 5048"/>
                <a:gd name="T1" fmla="*/ 1319 h 5790"/>
                <a:gd name="T2" fmla="*/ 4581 w 5048"/>
                <a:gd name="T3" fmla="*/ 1319 h 5790"/>
                <a:gd name="T4" fmla="*/ 2152 w 5048"/>
                <a:gd name="T5" fmla="*/ 0 h 5790"/>
                <a:gd name="T6" fmla="*/ 2152 w 5048"/>
                <a:gd name="T7" fmla="*/ 0 h 5790"/>
                <a:gd name="T8" fmla="*/ 1742 w 5048"/>
                <a:gd name="T9" fmla="*/ 28 h 5790"/>
                <a:gd name="T10" fmla="*/ 1742 w 5048"/>
                <a:gd name="T11" fmla="*/ 28 h 5790"/>
                <a:gd name="T12" fmla="*/ 1742 w 5048"/>
                <a:gd name="T13" fmla="*/ 28 h 5790"/>
                <a:gd name="T14" fmla="*/ 794 w 5048"/>
                <a:gd name="T15" fmla="*/ 338 h 5790"/>
                <a:gd name="T16" fmla="*/ 794 w 5048"/>
                <a:gd name="T17" fmla="*/ 338 h 5790"/>
                <a:gd name="T18" fmla="*/ 1816 w 5048"/>
                <a:gd name="T19" fmla="*/ 1208 h 5790"/>
                <a:gd name="T20" fmla="*/ 1816 w 5048"/>
                <a:gd name="T21" fmla="*/ 1208 h 5790"/>
                <a:gd name="T22" fmla="*/ 2194 w 5048"/>
                <a:gd name="T23" fmla="*/ 2486 h 5790"/>
                <a:gd name="T24" fmla="*/ 2194 w 5048"/>
                <a:gd name="T25" fmla="*/ 2486 h 5790"/>
                <a:gd name="T26" fmla="*/ 1976 w 5048"/>
                <a:gd name="T27" fmla="*/ 3476 h 5790"/>
                <a:gd name="T28" fmla="*/ 1976 w 5048"/>
                <a:gd name="T29" fmla="*/ 3476 h 5790"/>
                <a:gd name="T30" fmla="*/ 0 w 5048"/>
                <a:gd name="T31" fmla="*/ 4829 h 5790"/>
                <a:gd name="T32" fmla="*/ 0 w 5048"/>
                <a:gd name="T33" fmla="*/ 4829 h 5790"/>
                <a:gd name="T34" fmla="*/ 390 w 5048"/>
                <a:gd name="T35" fmla="*/ 5191 h 5790"/>
                <a:gd name="T36" fmla="*/ 390 w 5048"/>
                <a:gd name="T37" fmla="*/ 5191 h 5790"/>
                <a:gd name="T38" fmla="*/ 392 w 5048"/>
                <a:gd name="T39" fmla="*/ 5193 h 5790"/>
                <a:gd name="T40" fmla="*/ 392 w 5048"/>
                <a:gd name="T41" fmla="*/ 5193 h 5790"/>
                <a:gd name="T42" fmla="*/ 553 w 5048"/>
                <a:gd name="T43" fmla="*/ 5308 h 5790"/>
                <a:gd name="T44" fmla="*/ 553 w 5048"/>
                <a:gd name="T45" fmla="*/ 5308 h 5790"/>
                <a:gd name="T46" fmla="*/ 2152 w 5048"/>
                <a:gd name="T47" fmla="*/ 5789 h 5790"/>
                <a:gd name="T48" fmla="*/ 2152 w 5048"/>
                <a:gd name="T49" fmla="*/ 5789 h 5790"/>
                <a:gd name="T50" fmla="*/ 4779 w 5048"/>
                <a:gd name="T51" fmla="*/ 4114 h 5790"/>
                <a:gd name="T52" fmla="*/ 4779 w 5048"/>
                <a:gd name="T53" fmla="*/ 4114 h 5790"/>
                <a:gd name="T54" fmla="*/ 5047 w 5048"/>
                <a:gd name="T55" fmla="*/ 2894 h 5790"/>
                <a:gd name="T56" fmla="*/ 5047 w 5048"/>
                <a:gd name="T57" fmla="*/ 2894 h 5790"/>
                <a:gd name="T58" fmla="*/ 4581 w 5048"/>
                <a:gd name="T59" fmla="*/ 1319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48" h="5790">
                  <a:moveTo>
                    <a:pt x="4581" y="1319"/>
                  </a:moveTo>
                  <a:lnTo>
                    <a:pt x="4581" y="1319"/>
                  </a:lnTo>
                  <a:cubicBezTo>
                    <a:pt x="4064" y="525"/>
                    <a:pt x="3170" y="0"/>
                    <a:pt x="2152" y="0"/>
                  </a:cubicBezTo>
                  <a:lnTo>
                    <a:pt x="2152" y="0"/>
                  </a:lnTo>
                  <a:cubicBezTo>
                    <a:pt x="2013" y="0"/>
                    <a:pt x="1876" y="10"/>
                    <a:pt x="1742" y="28"/>
                  </a:cubicBezTo>
                  <a:lnTo>
                    <a:pt x="1742" y="28"/>
                  </a:lnTo>
                  <a:lnTo>
                    <a:pt x="1742" y="28"/>
                  </a:lnTo>
                  <a:cubicBezTo>
                    <a:pt x="1404" y="77"/>
                    <a:pt x="1085" y="184"/>
                    <a:pt x="794" y="338"/>
                  </a:cubicBezTo>
                  <a:lnTo>
                    <a:pt x="794" y="338"/>
                  </a:lnTo>
                  <a:cubicBezTo>
                    <a:pt x="1213" y="523"/>
                    <a:pt x="1568" y="828"/>
                    <a:pt x="1816" y="1208"/>
                  </a:cubicBezTo>
                  <a:lnTo>
                    <a:pt x="1816" y="1208"/>
                  </a:lnTo>
                  <a:cubicBezTo>
                    <a:pt x="2055" y="1576"/>
                    <a:pt x="2194" y="2014"/>
                    <a:pt x="2194" y="2486"/>
                  </a:cubicBezTo>
                  <a:lnTo>
                    <a:pt x="2194" y="2486"/>
                  </a:lnTo>
                  <a:cubicBezTo>
                    <a:pt x="2194" y="2840"/>
                    <a:pt x="2116" y="3175"/>
                    <a:pt x="1976" y="3476"/>
                  </a:cubicBezTo>
                  <a:lnTo>
                    <a:pt x="1976" y="3476"/>
                  </a:lnTo>
                  <a:cubicBezTo>
                    <a:pt x="1623" y="4234"/>
                    <a:pt x="877" y="4773"/>
                    <a:pt x="0" y="4829"/>
                  </a:cubicBezTo>
                  <a:lnTo>
                    <a:pt x="0" y="4829"/>
                  </a:lnTo>
                  <a:cubicBezTo>
                    <a:pt x="118" y="4961"/>
                    <a:pt x="249" y="5083"/>
                    <a:pt x="390" y="5191"/>
                  </a:cubicBezTo>
                  <a:lnTo>
                    <a:pt x="390" y="5191"/>
                  </a:lnTo>
                  <a:lnTo>
                    <a:pt x="392" y="5193"/>
                  </a:lnTo>
                  <a:lnTo>
                    <a:pt x="392" y="5193"/>
                  </a:lnTo>
                  <a:cubicBezTo>
                    <a:pt x="445" y="5233"/>
                    <a:pt x="498" y="5271"/>
                    <a:pt x="553" y="5308"/>
                  </a:cubicBezTo>
                  <a:lnTo>
                    <a:pt x="553" y="5308"/>
                  </a:lnTo>
                  <a:cubicBezTo>
                    <a:pt x="1012" y="5612"/>
                    <a:pt x="1561" y="5789"/>
                    <a:pt x="2152" y="5789"/>
                  </a:cubicBezTo>
                  <a:lnTo>
                    <a:pt x="2152" y="5789"/>
                  </a:lnTo>
                  <a:cubicBezTo>
                    <a:pt x="3315" y="5789"/>
                    <a:pt x="4318" y="5103"/>
                    <a:pt x="4779" y="4114"/>
                  </a:cubicBezTo>
                  <a:lnTo>
                    <a:pt x="4779" y="4114"/>
                  </a:lnTo>
                  <a:cubicBezTo>
                    <a:pt x="4951" y="3743"/>
                    <a:pt x="5047" y="3330"/>
                    <a:pt x="5047" y="2894"/>
                  </a:cubicBezTo>
                  <a:lnTo>
                    <a:pt x="5047" y="2894"/>
                  </a:lnTo>
                  <a:cubicBezTo>
                    <a:pt x="5047" y="2313"/>
                    <a:pt x="4875" y="1772"/>
                    <a:pt x="4581" y="1319"/>
                  </a:cubicBezTo>
                </a:path>
              </a:pathLst>
            </a:custGeom>
            <a:solidFill>
              <a:srgbClr val="5178B3">
                <a:alpha val="15000"/>
              </a:srgbClr>
            </a:solidFill>
            <a:ln>
              <a:noFill/>
            </a:ln>
            <a:effectLst/>
          </p:spPr>
          <p:txBody>
            <a:bodyPr wrap="none" anchor="ctr"/>
            <a:lstStyle/>
            <a:p>
              <a:endParaRPr lang="pl-PL"/>
            </a:p>
          </p:txBody>
        </p:sp>
        <p:sp>
          <p:nvSpPr>
            <p:cNvPr id="13" name="Freeform 66"/>
            <p:cNvSpPr>
              <a:spLocks noChangeArrowheads="1"/>
            </p:cNvSpPr>
            <p:nvPr/>
          </p:nvSpPr>
          <p:spPr bwMode="auto">
            <a:xfrm>
              <a:off x="1895239" y="2900468"/>
              <a:ext cx="2563469" cy="3781836"/>
            </a:xfrm>
            <a:custGeom>
              <a:avLst/>
              <a:gdLst>
                <a:gd name="T0" fmla="*/ 3924 w 3925"/>
                <a:gd name="T1" fmla="*/ 2894 h 5790"/>
                <a:gd name="T2" fmla="*/ 3924 w 3925"/>
                <a:gd name="T3" fmla="*/ 2894 h 5790"/>
                <a:gd name="T4" fmla="*/ 3655 w 3925"/>
                <a:gd name="T5" fmla="*/ 4114 h 5790"/>
                <a:gd name="T6" fmla="*/ 3655 w 3925"/>
                <a:gd name="T7" fmla="*/ 4114 h 5790"/>
                <a:gd name="T8" fmla="*/ 1029 w 3925"/>
                <a:gd name="T9" fmla="*/ 5789 h 5790"/>
                <a:gd name="T10" fmla="*/ 1029 w 3925"/>
                <a:gd name="T11" fmla="*/ 5789 h 5790"/>
                <a:gd name="T12" fmla="*/ 0 w 3925"/>
                <a:gd name="T13" fmla="*/ 5601 h 5790"/>
                <a:gd name="T14" fmla="*/ 0 w 3925"/>
                <a:gd name="T15" fmla="*/ 5601 h 5790"/>
                <a:gd name="T16" fmla="*/ 2102 w 3925"/>
                <a:gd name="T17" fmla="*/ 3973 h 5790"/>
                <a:gd name="T18" fmla="*/ 2102 w 3925"/>
                <a:gd name="T19" fmla="*/ 3973 h 5790"/>
                <a:gd name="T20" fmla="*/ 2288 w 3925"/>
                <a:gd name="T21" fmla="*/ 3442 h 5790"/>
                <a:gd name="T22" fmla="*/ 2288 w 3925"/>
                <a:gd name="T23" fmla="*/ 3442 h 5790"/>
                <a:gd name="T24" fmla="*/ 2371 w 3925"/>
                <a:gd name="T25" fmla="*/ 2753 h 5790"/>
                <a:gd name="T26" fmla="*/ 2371 w 3925"/>
                <a:gd name="T27" fmla="*/ 2753 h 5790"/>
                <a:gd name="T28" fmla="*/ 2262 w 3925"/>
                <a:gd name="T29" fmla="*/ 1965 h 5790"/>
                <a:gd name="T30" fmla="*/ 2262 w 3925"/>
                <a:gd name="T31" fmla="*/ 1965 h 5790"/>
                <a:gd name="T32" fmla="*/ 1904 w 3925"/>
                <a:gd name="T33" fmla="*/ 1177 h 5790"/>
                <a:gd name="T34" fmla="*/ 1904 w 3925"/>
                <a:gd name="T35" fmla="*/ 1177 h 5790"/>
                <a:gd name="T36" fmla="*/ 505 w 3925"/>
                <a:gd name="T37" fmla="*/ 48 h 5790"/>
                <a:gd name="T38" fmla="*/ 505 w 3925"/>
                <a:gd name="T39" fmla="*/ 48 h 5790"/>
                <a:gd name="T40" fmla="*/ 619 w 3925"/>
                <a:gd name="T41" fmla="*/ 29 h 5790"/>
                <a:gd name="T42" fmla="*/ 619 w 3925"/>
                <a:gd name="T43" fmla="*/ 29 h 5790"/>
                <a:gd name="T44" fmla="*/ 619 w 3925"/>
                <a:gd name="T45" fmla="*/ 29 h 5790"/>
                <a:gd name="T46" fmla="*/ 1029 w 3925"/>
                <a:gd name="T47" fmla="*/ 0 h 5790"/>
                <a:gd name="T48" fmla="*/ 1029 w 3925"/>
                <a:gd name="T49" fmla="*/ 0 h 5790"/>
                <a:gd name="T50" fmla="*/ 3458 w 3925"/>
                <a:gd name="T51" fmla="*/ 1319 h 5790"/>
                <a:gd name="T52" fmla="*/ 3458 w 3925"/>
                <a:gd name="T53" fmla="*/ 1319 h 5790"/>
                <a:gd name="T54" fmla="*/ 3924 w 3925"/>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25" h="5790">
                  <a:moveTo>
                    <a:pt x="3924" y="2894"/>
                  </a:moveTo>
                  <a:lnTo>
                    <a:pt x="3924" y="2894"/>
                  </a:lnTo>
                  <a:cubicBezTo>
                    <a:pt x="3924" y="3329"/>
                    <a:pt x="3828" y="3743"/>
                    <a:pt x="3655" y="4114"/>
                  </a:cubicBezTo>
                  <a:lnTo>
                    <a:pt x="3655" y="4114"/>
                  </a:lnTo>
                  <a:cubicBezTo>
                    <a:pt x="3195" y="5103"/>
                    <a:pt x="2192" y="5789"/>
                    <a:pt x="1029" y="5789"/>
                  </a:cubicBezTo>
                  <a:lnTo>
                    <a:pt x="1029" y="5789"/>
                  </a:lnTo>
                  <a:cubicBezTo>
                    <a:pt x="667" y="5789"/>
                    <a:pt x="320" y="5722"/>
                    <a:pt x="0" y="5601"/>
                  </a:cubicBezTo>
                  <a:lnTo>
                    <a:pt x="0" y="5601"/>
                  </a:lnTo>
                  <a:cubicBezTo>
                    <a:pt x="935" y="5430"/>
                    <a:pt x="1713" y="4809"/>
                    <a:pt x="2102" y="3973"/>
                  </a:cubicBezTo>
                  <a:lnTo>
                    <a:pt x="2102" y="3973"/>
                  </a:lnTo>
                  <a:cubicBezTo>
                    <a:pt x="2180" y="3804"/>
                    <a:pt x="2243" y="3627"/>
                    <a:pt x="2288" y="3442"/>
                  </a:cubicBezTo>
                  <a:lnTo>
                    <a:pt x="2288" y="3442"/>
                  </a:lnTo>
                  <a:cubicBezTo>
                    <a:pt x="2342" y="3221"/>
                    <a:pt x="2371" y="2991"/>
                    <a:pt x="2371" y="2753"/>
                  </a:cubicBezTo>
                  <a:lnTo>
                    <a:pt x="2371" y="2753"/>
                  </a:lnTo>
                  <a:cubicBezTo>
                    <a:pt x="2371" y="2479"/>
                    <a:pt x="2332" y="2215"/>
                    <a:pt x="2262" y="1965"/>
                  </a:cubicBezTo>
                  <a:lnTo>
                    <a:pt x="2262" y="1965"/>
                  </a:lnTo>
                  <a:cubicBezTo>
                    <a:pt x="2182" y="1682"/>
                    <a:pt x="2060" y="1417"/>
                    <a:pt x="1904" y="1177"/>
                  </a:cubicBezTo>
                  <a:lnTo>
                    <a:pt x="1904" y="1177"/>
                  </a:lnTo>
                  <a:cubicBezTo>
                    <a:pt x="1572" y="666"/>
                    <a:pt x="1083" y="268"/>
                    <a:pt x="505" y="48"/>
                  </a:cubicBezTo>
                  <a:lnTo>
                    <a:pt x="505" y="48"/>
                  </a:lnTo>
                  <a:cubicBezTo>
                    <a:pt x="543" y="41"/>
                    <a:pt x="581" y="34"/>
                    <a:pt x="619" y="29"/>
                  </a:cubicBezTo>
                  <a:lnTo>
                    <a:pt x="619" y="29"/>
                  </a:lnTo>
                  <a:lnTo>
                    <a:pt x="619" y="29"/>
                  </a:lnTo>
                  <a:cubicBezTo>
                    <a:pt x="753" y="10"/>
                    <a:pt x="890" y="0"/>
                    <a:pt x="1029" y="0"/>
                  </a:cubicBezTo>
                  <a:lnTo>
                    <a:pt x="1029" y="0"/>
                  </a:lnTo>
                  <a:cubicBezTo>
                    <a:pt x="2047" y="0"/>
                    <a:pt x="2941" y="525"/>
                    <a:pt x="3458" y="1319"/>
                  </a:cubicBezTo>
                  <a:lnTo>
                    <a:pt x="3458" y="1319"/>
                  </a:lnTo>
                  <a:cubicBezTo>
                    <a:pt x="3752" y="1772"/>
                    <a:pt x="3924" y="2312"/>
                    <a:pt x="3924" y="2894"/>
                  </a:cubicBezTo>
                </a:path>
              </a:pathLst>
            </a:custGeom>
            <a:solidFill>
              <a:schemeClr val="tx2">
                <a:alpha val="15000"/>
              </a:schemeClr>
            </a:solidFill>
            <a:ln>
              <a:noFill/>
            </a:ln>
            <a:effectLst/>
          </p:spPr>
          <p:txBody>
            <a:bodyPr wrap="none" anchor="ctr"/>
            <a:lstStyle/>
            <a:p>
              <a:endParaRPr lang="pl-PL"/>
            </a:p>
          </p:txBody>
        </p:sp>
        <p:sp>
          <p:nvSpPr>
            <p:cNvPr id="14" name="Freeform 11"/>
            <p:cNvSpPr>
              <a:spLocks noChangeArrowheads="1"/>
            </p:cNvSpPr>
            <p:nvPr/>
          </p:nvSpPr>
          <p:spPr bwMode="auto">
            <a:xfrm>
              <a:off x="0" y="1880840"/>
              <a:ext cx="5140686" cy="6137270"/>
            </a:xfrm>
            <a:custGeom>
              <a:avLst/>
              <a:gdLst>
                <a:gd name="connsiteX0" fmla="*/ 1562996 w 2833327"/>
                <a:gd name="connsiteY0" fmla="*/ 3016250 h 3382602"/>
                <a:gd name="connsiteX1" fmla="*/ 1587140 w 2833327"/>
                <a:gd name="connsiteY1" fmla="*/ 3375765 h 3382602"/>
                <a:gd name="connsiteX2" fmla="*/ 1494169 w 2833327"/>
                <a:gd name="connsiteY2" fmla="*/ 3382602 h 3382602"/>
                <a:gd name="connsiteX3" fmla="*/ 1494169 w 2833327"/>
                <a:gd name="connsiteY3" fmla="*/ 3382602 h 3382602"/>
                <a:gd name="connsiteX4" fmla="*/ 1487682 w 2833327"/>
                <a:gd name="connsiteY4" fmla="*/ 3299097 h 3382602"/>
                <a:gd name="connsiteX5" fmla="*/ 1470108 w 2833327"/>
                <a:gd name="connsiteY5" fmla="*/ 3022887 h 3382602"/>
                <a:gd name="connsiteX6" fmla="*/ 1470025 w 2833327"/>
                <a:gd name="connsiteY6" fmla="*/ 3021648 h 3382602"/>
                <a:gd name="connsiteX7" fmla="*/ 1470029 w 2833327"/>
                <a:gd name="connsiteY7" fmla="*/ 3021648 h 3382602"/>
                <a:gd name="connsiteX8" fmla="*/ 1470025 w 2833327"/>
                <a:gd name="connsiteY8" fmla="*/ 3021585 h 3382602"/>
                <a:gd name="connsiteX9" fmla="*/ 1506421 w 2833327"/>
                <a:gd name="connsiteY9" fmla="*/ 3019425 h 3382602"/>
                <a:gd name="connsiteX10" fmla="*/ 1506428 w 2833327"/>
                <a:gd name="connsiteY10" fmla="*/ 3019535 h 3382602"/>
                <a:gd name="connsiteX11" fmla="*/ 1416484 w 2833327"/>
                <a:gd name="connsiteY11" fmla="*/ 260174 h 3382602"/>
                <a:gd name="connsiteX12" fmla="*/ 1226371 w 2833327"/>
                <a:gd name="connsiteY12" fmla="*/ 273850 h 3382602"/>
                <a:gd name="connsiteX13" fmla="*/ 1226011 w 2833327"/>
                <a:gd name="connsiteY13" fmla="*/ 273850 h 3382602"/>
                <a:gd name="connsiteX14" fmla="*/ 311453 w 2833327"/>
                <a:gd name="connsiteY14" fmla="*/ 837823 h 3382602"/>
                <a:gd name="connsiteX15" fmla="*/ 165628 w 2833327"/>
                <a:gd name="connsiteY15" fmla="*/ 1109912 h 3382602"/>
                <a:gd name="connsiteX16" fmla="*/ 71652 w 2833327"/>
                <a:gd name="connsiteY16" fmla="*/ 1604422 h 3382602"/>
                <a:gd name="connsiteX17" fmla="*/ 86415 w 2833327"/>
                <a:gd name="connsiteY17" fmla="*/ 1803810 h 3382602"/>
                <a:gd name="connsiteX18" fmla="*/ 597703 w 2833327"/>
                <a:gd name="connsiteY18" fmla="*/ 2671184 h 3382602"/>
                <a:gd name="connsiteX19" fmla="*/ 599143 w 2833327"/>
                <a:gd name="connsiteY19" fmla="*/ 2671903 h 3382602"/>
                <a:gd name="connsiteX20" fmla="*/ 673676 w 2833327"/>
                <a:gd name="connsiteY20" fmla="*/ 2725529 h 3382602"/>
                <a:gd name="connsiteX21" fmla="*/ 1416484 w 2833327"/>
                <a:gd name="connsiteY21" fmla="*/ 2949031 h 3382602"/>
                <a:gd name="connsiteX22" fmla="*/ 2636733 w 2833327"/>
                <a:gd name="connsiteY22" fmla="*/ 2170914 h 3382602"/>
                <a:gd name="connsiteX23" fmla="*/ 2761315 w 2833327"/>
                <a:gd name="connsiteY23" fmla="*/ 1604422 h 3382602"/>
                <a:gd name="connsiteX24" fmla="*/ 2544917 w 2833327"/>
                <a:gd name="connsiteY24" fmla="*/ 872733 h 3382602"/>
                <a:gd name="connsiteX25" fmla="*/ 1416484 w 2833327"/>
                <a:gd name="connsiteY25" fmla="*/ 260174 h 3382602"/>
                <a:gd name="connsiteX26" fmla="*/ 1772239 w 2833327"/>
                <a:gd name="connsiteY26" fmla="*/ 25400 h 3382602"/>
                <a:gd name="connsiteX27" fmla="*/ 1772897 w 2833327"/>
                <a:gd name="connsiteY27" fmla="*/ 25548 h 3382602"/>
                <a:gd name="connsiteX28" fmla="*/ 1772930 w 2833327"/>
                <a:gd name="connsiteY28" fmla="*/ 25400 h 3382602"/>
                <a:gd name="connsiteX29" fmla="*/ 1855425 w 2833327"/>
                <a:gd name="connsiteY29" fmla="*/ 43764 h 3382602"/>
                <a:gd name="connsiteX30" fmla="*/ 1811283 w 2833327"/>
                <a:gd name="connsiteY30" fmla="*/ 242527 h 3382602"/>
                <a:gd name="connsiteX31" fmla="*/ 1810229 w 2833327"/>
                <a:gd name="connsiteY31" fmla="*/ 242292 h 3382602"/>
                <a:gd name="connsiteX32" fmla="*/ 1810177 w 2833327"/>
                <a:gd name="connsiteY32" fmla="*/ 242527 h 3382602"/>
                <a:gd name="connsiteX33" fmla="*/ 1777965 w 2833327"/>
                <a:gd name="connsiteY33" fmla="*/ 235325 h 3382602"/>
                <a:gd name="connsiteX34" fmla="*/ 1778010 w 2833327"/>
                <a:gd name="connsiteY34" fmla="*/ 235120 h 3382602"/>
                <a:gd name="connsiteX35" fmla="*/ 1728787 w 2833327"/>
                <a:gd name="connsiteY35" fmla="*/ 224163 h 3382602"/>
                <a:gd name="connsiteX36" fmla="*/ 1756348 w 2833327"/>
                <a:gd name="connsiteY36" fmla="*/ 100066 h 3382602"/>
                <a:gd name="connsiteX37" fmla="*/ 1755775 w 2833327"/>
                <a:gd name="connsiteY37" fmla="*/ 99936 h 3382602"/>
                <a:gd name="connsiteX38" fmla="*/ 1334510 w 2833327"/>
                <a:gd name="connsiteY38" fmla="*/ 0 h 3382602"/>
                <a:gd name="connsiteX39" fmla="*/ 1334510 w 2833327"/>
                <a:gd name="connsiteY39" fmla="*/ 0 h 3382602"/>
                <a:gd name="connsiteX40" fmla="*/ 1334529 w 2833327"/>
                <a:gd name="connsiteY40" fmla="*/ 243 h 3382602"/>
                <a:gd name="connsiteX41" fmla="*/ 1349582 w 2833327"/>
                <a:gd name="connsiteY41" fmla="*/ 191142 h 3382602"/>
                <a:gd name="connsiteX42" fmla="*/ 1416484 w 2833327"/>
                <a:gd name="connsiteY42" fmla="*/ 188912 h 3382602"/>
                <a:gd name="connsiteX43" fmla="*/ 2605048 w 2833327"/>
                <a:gd name="connsiteY43" fmla="*/ 833864 h 3382602"/>
                <a:gd name="connsiteX44" fmla="*/ 2833327 w 2833327"/>
                <a:gd name="connsiteY44" fmla="*/ 1604422 h 3382602"/>
                <a:gd name="connsiteX45" fmla="*/ 2701544 w 2833327"/>
                <a:gd name="connsiteY45" fmla="*/ 2201146 h 3382602"/>
                <a:gd name="connsiteX46" fmla="*/ 1416484 w 2833327"/>
                <a:gd name="connsiteY46" fmla="*/ 3020652 h 3382602"/>
                <a:gd name="connsiteX47" fmla="*/ 1203806 w 2833327"/>
                <a:gd name="connsiteY47" fmla="*/ 3004771 h 3382602"/>
                <a:gd name="connsiteX48" fmla="*/ 1133604 w 2833327"/>
                <a:gd name="connsiteY48" fmla="*/ 2988808 h 3382602"/>
                <a:gd name="connsiteX49" fmla="*/ 1046605 w 2833327"/>
                <a:gd name="connsiteY49" fmla="*/ 3244490 h 3382602"/>
                <a:gd name="connsiteX50" fmla="*/ 1046396 w 2833327"/>
                <a:gd name="connsiteY50" fmla="*/ 3244421 h 3382602"/>
                <a:gd name="connsiteX51" fmla="*/ 1046372 w 2833327"/>
                <a:gd name="connsiteY51" fmla="*/ 3244490 h 3382602"/>
                <a:gd name="connsiteX52" fmla="*/ 968882 w 2833327"/>
                <a:gd name="connsiteY52" fmla="*/ 3218744 h 3382602"/>
                <a:gd name="connsiteX53" fmla="*/ 968375 w 2833327"/>
                <a:gd name="connsiteY53" fmla="*/ 3218576 h 3382602"/>
                <a:gd name="connsiteX54" fmla="*/ 968375 w 2833327"/>
                <a:gd name="connsiteY54" fmla="*/ 3218576 h 3382602"/>
                <a:gd name="connsiteX55" fmla="*/ 968375 w 2833327"/>
                <a:gd name="connsiteY55" fmla="*/ 3218576 h 3382602"/>
                <a:gd name="connsiteX56" fmla="*/ 991738 w 2833327"/>
                <a:gd name="connsiteY56" fmla="*/ 3148390 h 3382602"/>
                <a:gd name="connsiteX57" fmla="*/ 1052386 w 2833327"/>
                <a:gd name="connsiteY57" fmla="*/ 2970339 h 3382602"/>
                <a:gd name="connsiteX58" fmla="*/ 1001018 w 2833327"/>
                <a:gd name="connsiteY58" fmla="*/ 2958659 h 3382602"/>
                <a:gd name="connsiteX59" fmla="*/ 634429 w 2833327"/>
                <a:gd name="connsiteY59" fmla="*/ 2784914 h 3382602"/>
                <a:gd name="connsiteX60" fmla="*/ 555575 w 2833327"/>
                <a:gd name="connsiteY60" fmla="*/ 2728768 h 3382602"/>
                <a:gd name="connsiteX61" fmla="*/ 554135 w 2833327"/>
                <a:gd name="connsiteY61" fmla="*/ 2728049 h 3382602"/>
                <a:gd name="connsiteX62" fmla="*/ 554135 w 2833327"/>
                <a:gd name="connsiteY62" fmla="*/ 2727689 h 3382602"/>
                <a:gd name="connsiteX63" fmla="*/ 15483 w 2833327"/>
                <a:gd name="connsiteY63" fmla="*/ 1814248 h 3382602"/>
                <a:gd name="connsiteX64" fmla="*/ 0 w 2833327"/>
                <a:gd name="connsiteY64" fmla="*/ 1604422 h 3382602"/>
                <a:gd name="connsiteX65" fmla="*/ 99017 w 2833327"/>
                <a:gd name="connsiteY65" fmla="*/ 1083278 h 3382602"/>
                <a:gd name="connsiteX66" fmla="*/ 252763 w 2833327"/>
                <a:gd name="connsiteY66" fmla="*/ 797153 h 3382602"/>
                <a:gd name="connsiteX67" fmla="*/ 667375 w 2833327"/>
                <a:gd name="connsiteY67" fmla="*/ 402606 h 3382602"/>
                <a:gd name="connsiteX68" fmla="*/ 727475 w 2833327"/>
                <a:gd name="connsiteY68" fmla="*/ 369265 h 3382602"/>
                <a:gd name="connsiteX69" fmla="*/ 645173 w 2833327"/>
                <a:gd name="connsiteY69" fmla="*/ 191920 h 3382602"/>
                <a:gd name="connsiteX70" fmla="*/ 644525 w 2833327"/>
                <a:gd name="connsiteY70" fmla="*/ 190525 h 3382602"/>
                <a:gd name="connsiteX71" fmla="*/ 644526 w 2833327"/>
                <a:gd name="connsiteY71" fmla="*/ 190525 h 3382602"/>
                <a:gd name="connsiteX72" fmla="*/ 644525 w 2833327"/>
                <a:gd name="connsiteY72" fmla="*/ 190523 h 3382602"/>
                <a:gd name="connsiteX73" fmla="*/ 730755 w 2833327"/>
                <a:gd name="connsiteY73" fmla="*/ 150812 h 3382602"/>
                <a:gd name="connsiteX74" fmla="*/ 811395 w 2833327"/>
                <a:gd name="connsiteY74" fmla="*/ 324928 h 3382602"/>
                <a:gd name="connsiteX75" fmla="*/ 928318 w 2833327"/>
                <a:gd name="connsiteY75" fmla="*/ 275042 h 3382602"/>
                <a:gd name="connsiteX76" fmla="*/ 1215929 w 2833327"/>
                <a:gd name="connsiteY76" fmla="*/ 202948 h 3382602"/>
                <a:gd name="connsiteX77" fmla="*/ 1256821 w 2833327"/>
                <a:gd name="connsiteY77" fmla="*/ 198559 h 3382602"/>
                <a:gd name="connsiteX78" fmla="*/ 1248168 w 2833327"/>
                <a:gd name="connsiteY78" fmla="*/ 91002 h 3382602"/>
                <a:gd name="connsiteX79" fmla="*/ 1247919 w 2833327"/>
                <a:gd name="connsiteY79" fmla="*/ 91021 h 3382602"/>
                <a:gd name="connsiteX80" fmla="*/ 1241431 w 2833327"/>
                <a:gd name="connsiteY80" fmla="*/ 7270 h 3382602"/>
                <a:gd name="connsiteX81" fmla="*/ 1241425 w 2833327"/>
                <a:gd name="connsiteY81" fmla="*/ 7198 h 3382602"/>
                <a:gd name="connsiteX82" fmla="*/ 1241425 w 2833327"/>
                <a:gd name="connsiteY82" fmla="*/ 7198 h 3382602"/>
                <a:gd name="connsiteX83" fmla="*/ 1241425 w 2833327"/>
                <a:gd name="connsiteY83" fmla="*/ 7195 h 3382602"/>
                <a:gd name="connsiteX84" fmla="*/ 1333857 w 2833327"/>
                <a:gd name="connsiteY84" fmla="*/ 51 h 33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33327" h="3382602">
                  <a:moveTo>
                    <a:pt x="1562996" y="3016250"/>
                  </a:moveTo>
                  <a:lnTo>
                    <a:pt x="1587140" y="3375765"/>
                  </a:lnTo>
                  <a:lnTo>
                    <a:pt x="1494169" y="3382602"/>
                  </a:lnTo>
                  <a:lnTo>
                    <a:pt x="1494169" y="3382602"/>
                  </a:lnTo>
                  <a:lnTo>
                    <a:pt x="1487682" y="3299097"/>
                  </a:lnTo>
                  <a:lnTo>
                    <a:pt x="1470108" y="3022887"/>
                  </a:lnTo>
                  <a:lnTo>
                    <a:pt x="1470025" y="3021648"/>
                  </a:lnTo>
                  <a:lnTo>
                    <a:pt x="1470029" y="3021648"/>
                  </a:lnTo>
                  <a:lnTo>
                    <a:pt x="1470025" y="3021585"/>
                  </a:lnTo>
                  <a:lnTo>
                    <a:pt x="1506421" y="3019425"/>
                  </a:lnTo>
                  <a:lnTo>
                    <a:pt x="1506428" y="3019535"/>
                  </a:lnTo>
                  <a:close/>
                  <a:moveTo>
                    <a:pt x="1416484" y="260174"/>
                  </a:moveTo>
                  <a:cubicBezTo>
                    <a:pt x="1352033" y="260174"/>
                    <a:pt x="1288302" y="264852"/>
                    <a:pt x="1226371" y="273850"/>
                  </a:cubicBezTo>
                  <a:lnTo>
                    <a:pt x="1226011" y="273850"/>
                  </a:lnTo>
                  <a:cubicBezTo>
                    <a:pt x="847946" y="327116"/>
                    <a:pt x="520289" y="538021"/>
                    <a:pt x="311453" y="837823"/>
                  </a:cubicBezTo>
                  <a:cubicBezTo>
                    <a:pt x="253123" y="922041"/>
                    <a:pt x="204155" y="1013097"/>
                    <a:pt x="165628" y="1109912"/>
                  </a:cubicBezTo>
                  <a:cubicBezTo>
                    <a:pt x="105138" y="1262872"/>
                    <a:pt x="71652" y="1429508"/>
                    <a:pt x="71652" y="1604422"/>
                  </a:cubicBezTo>
                  <a:cubicBezTo>
                    <a:pt x="71652" y="1672085"/>
                    <a:pt x="76693" y="1738667"/>
                    <a:pt x="86415" y="1803810"/>
                  </a:cubicBezTo>
                  <a:cubicBezTo>
                    <a:pt x="138624" y="2156158"/>
                    <a:pt x="327656" y="2463518"/>
                    <a:pt x="597703" y="2671184"/>
                  </a:cubicBezTo>
                  <a:lnTo>
                    <a:pt x="599143" y="2671903"/>
                  </a:lnTo>
                  <a:cubicBezTo>
                    <a:pt x="623267" y="2690618"/>
                    <a:pt x="648112" y="2708614"/>
                    <a:pt x="673676" y="2725529"/>
                  </a:cubicBezTo>
                  <a:cubicBezTo>
                    <a:pt x="886473" y="2866612"/>
                    <a:pt x="1142116" y="2949031"/>
                    <a:pt x="1416484" y="2949031"/>
                  </a:cubicBezTo>
                  <a:cubicBezTo>
                    <a:pt x="1956937" y="2949031"/>
                    <a:pt x="2422857" y="2630514"/>
                    <a:pt x="2636733" y="2170914"/>
                  </a:cubicBezTo>
                  <a:cubicBezTo>
                    <a:pt x="2717027" y="1998879"/>
                    <a:pt x="2761315" y="1806689"/>
                    <a:pt x="2761315" y="1604422"/>
                  </a:cubicBezTo>
                  <a:cubicBezTo>
                    <a:pt x="2761315" y="1334133"/>
                    <a:pt x="2682101" y="1083278"/>
                    <a:pt x="2544917" y="872733"/>
                  </a:cubicBezTo>
                  <a:cubicBezTo>
                    <a:pt x="2304756" y="503830"/>
                    <a:pt x="1889245" y="260174"/>
                    <a:pt x="1416484" y="260174"/>
                  </a:cubicBezTo>
                  <a:close/>
                  <a:moveTo>
                    <a:pt x="1772239" y="25400"/>
                  </a:moveTo>
                  <a:lnTo>
                    <a:pt x="1772897" y="25548"/>
                  </a:lnTo>
                  <a:lnTo>
                    <a:pt x="1772930" y="25400"/>
                  </a:lnTo>
                  <a:lnTo>
                    <a:pt x="1855425" y="43764"/>
                  </a:lnTo>
                  <a:lnTo>
                    <a:pt x="1811283" y="242527"/>
                  </a:lnTo>
                  <a:lnTo>
                    <a:pt x="1810229" y="242292"/>
                  </a:lnTo>
                  <a:lnTo>
                    <a:pt x="1810177" y="242527"/>
                  </a:lnTo>
                  <a:lnTo>
                    <a:pt x="1777965" y="235325"/>
                  </a:lnTo>
                  <a:lnTo>
                    <a:pt x="1778010" y="235120"/>
                  </a:lnTo>
                  <a:lnTo>
                    <a:pt x="1728787" y="224163"/>
                  </a:lnTo>
                  <a:lnTo>
                    <a:pt x="1756348" y="100066"/>
                  </a:lnTo>
                  <a:lnTo>
                    <a:pt x="1755775" y="99936"/>
                  </a:lnTo>
                  <a:close/>
                  <a:moveTo>
                    <a:pt x="1334510" y="0"/>
                  </a:moveTo>
                  <a:lnTo>
                    <a:pt x="1334510" y="0"/>
                  </a:lnTo>
                  <a:lnTo>
                    <a:pt x="1334529" y="243"/>
                  </a:lnTo>
                  <a:lnTo>
                    <a:pt x="1349582" y="191142"/>
                  </a:lnTo>
                  <a:lnTo>
                    <a:pt x="1416484" y="188912"/>
                  </a:lnTo>
                  <a:cubicBezTo>
                    <a:pt x="1914449" y="188912"/>
                    <a:pt x="2352284" y="445525"/>
                    <a:pt x="2605048" y="833864"/>
                  </a:cubicBezTo>
                  <a:cubicBezTo>
                    <a:pt x="2749073" y="1055566"/>
                    <a:pt x="2833327" y="1320097"/>
                    <a:pt x="2833327" y="1604422"/>
                  </a:cubicBezTo>
                  <a:cubicBezTo>
                    <a:pt x="2833327" y="1817487"/>
                    <a:pt x="2786159" y="2019754"/>
                    <a:pt x="2701544" y="2201146"/>
                  </a:cubicBezTo>
                  <a:cubicBezTo>
                    <a:pt x="2476506" y="2684860"/>
                    <a:pt x="1985741" y="3020652"/>
                    <a:pt x="1416484" y="3020652"/>
                  </a:cubicBezTo>
                  <a:cubicBezTo>
                    <a:pt x="1344202" y="3020652"/>
                    <a:pt x="1273179" y="3015231"/>
                    <a:pt x="1203806" y="3004771"/>
                  </a:cubicBezTo>
                  <a:lnTo>
                    <a:pt x="1133604" y="2988808"/>
                  </a:lnTo>
                  <a:lnTo>
                    <a:pt x="1046605" y="3244490"/>
                  </a:lnTo>
                  <a:lnTo>
                    <a:pt x="1046396" y="3244421"/>
                  </a:lnTo>
                  <a:lnTo>
                    <a:pt x="1046372" y="3244490"/>
                  </a:lnTo>
                  <a:lnTo>
                    <a:pt x="968882" y="3218744"/>
                  </a:lnTo>
                  <a:lnTo>
                    <a:pt x="968375" y="3218576"/>
                  </a:lnTo>
                  <a:lnTo>
                    <a:pt x="968375" y="3218576"/>
                  </a:lnTo>
                  <a:lnTo>
                    <a:pt x="968375" y="3218576"/>
                  </a:lnTo>
                  <a:lnTo>
                    <a:pt x="991738" y="3148390"/>
                  </a:lnTo>
                  <a:lnTo>
                    <a:pt x="1052386" y="2970339"/>
                  </a:lnTo>
                  <a:lnTo>
                    <a:pt x="1001018" y="2958659"/>
                  </a:lnTo>
                  <a:cubicBezTo>
                    <a:pt x="869640" y="2918349"/>
                    <a:pt x="746409" y="2859415"/>
                    <a:pt x="634429" y="2784914"/>
                  </a:cubicBezTo>
                  <a:cubicBezTo>
                    <a:pt x="607064" y="2767278"/>
                    <a:pt x="581140" y="2748563"/>
                    <a:pt x="555575" y="2728768"/>
                  </a:cubicBezTo>
                  <a:lnTo>
                    <a:pt x="554135" y="2728049"/>
                  </a:lnTo>
                  <a:lnTo>
                    <a:pt x="554135" y="2727689"/>
                  </a:lnTo>
                  <a:cubicBezTo>
                    <a:pt x="269686" y="2509586"/>
                    <a:pt x="70572" y="2185311"/>
                    <a:pt x="15483" y="1814248"/>
                  </a:cubicBezTo>
                  <a:cubicBezTo>
                    <a:pt x="5041" y="1745865"/>
                    <a:pt x="0" y="1675684"/>
                    <a:pt x="0" y="1604422"/>
                  </a:cubicBezTo>
                  <a:cubicBezTo>
                    <a:pt x="0" y="1420510"/>
                    <a:pt x="34926" y="1244516"/>
                    <a:pt x="99017" y="1083278"/>
                  </a:cubicBezTo>
                  <a:cubicBezTo>
                    <a:pt x="139344" y="981425"/>
                    <a:pt x="191193" y="885690"/>
                    <a:pt x="252763" y="797153"/>
                  </a:cubicBezTo>
                  <a:cubicBezTo>
                    <a:pt x="362582" y="639154"/>
                    <a:pt x="503817" y="504640"/>
                    <a:pt x="667375" y="402606"/>
                  </a:cubicBezTo>
                  <a:lnTo>
                    <a:pt x="727475" y="369265"/>
                  </a:lnTo>
                  <a:lnTo>
                    <a:pt x="645173" y="191920"/>
                  </a:lnTo>
                  <a:lnTo>
                    <a:pt x="644525" y="190525"/>
                  </a:lnTo>
                  <a:lnTo>
                    <a:pt x="644526" y="190525"/>
                  </a:lnTo>
                  <a:lnTo>
                    <a:pt x="644525" y="190523"/>
                  </a:lnTo>
                  <a:lnTo>
                    <a:pt x="730755" y="150812"/>
                  </a:lnTo>
                  <a:lnTo>
                    <a:pt x="811395" y="324928"/>
                  </a:lnTo>
                  <a:lnTo>
                    <a:pt x="928318" y="275042"/>
                  </a:lnTo>
                  <a:cubicBezTo>
                    <a:pt x="1020123" y="241391"/>
                    <a:pt x="1116372" y="216985"/>
                    <a:pt x="1215929" y="202948"/>
                  </a:cubicBezTo>
                  <a:lnTo>
                    <a:pt x="1256821" y="198559"/>
                  </a:lnTo>
                  <a:lnTo>
                    <a:pt x="1248168" y="91002"/>
                  </a:lnTo>
                  <a:lnTo>
                    <a:pt x="1247919" y="91021"/>
                  </a:lnTo>
                  <a:lnTo>
                    <a:pt x="1241431" y="7270"/>
                  </a:lnTo>
                  <a:lnTo>
                    <a:pt x="1241425" y="7198"/>
                  </a:lnTo>
                  <a:lnTo>
                    <a:pt x="1241425" y="7198"/>
                  </a:lnTo>
                  <a:lnTo>
                    <a:pt x="1241425" y="7195"/>
                  </a:lnTo>
                  <a:lnTo>
                    <a:pt x="1333857" y="51"/>
                  </a:lnTo>
                  <a:close/>
                </a:path>
              </a:pathLst>
            </a:custGeom>
            <a:solidFill>
              <a:schemeClr val="accent1">
                <a:lumMod val="75000"/>
              </a:schemeClr>
            </a:solidFill>
            <a:ln>
              <a:noFill/>
            </a:ln>
            <a:effectLst/>
          </p:spPr>
          <p:txBody>
            <a:bodyPr wrap="square" anchor="ctr">
              <a:noAutofit/>
            </a:bodyPr>
            <a:lstStyle/>
            <a:p>
              <a:endParaRPr lang="pl-PL"/>
            </a:p>
          </p:txBody>
        </p:sp>
        <p:grpSp>
          <p:nvGrpSpPr>
            <p:cNvPr id="15" name="Group 12"/>
            <p:cNvGrpSpPr/>
            <p:nvPr/>
          </p:nvGrpSpPr>
          <p:grpSpPr>
            <a:xfrm>
              <a:off x="1287495" y="7621271"/>
              <a:ext cx="2013332" cy="1235650"/>
              <a:chOff x="1287495" y="7621282"/>
              <a:chExt cx="1109663" cy="681038"/>
            </a:xfrm>
          </p:grpSpPr>
          <p:sp>
            <p:nvSpPr>
              <p:cNvPr id="26" name="Freeform 93"/>
              <p:cNvSpPr>
                <a:spLocks noChangeArrowheads="1"/>
              </p:cNvSpPr>
              <p:nvPr/>
            </p:nvSpPr>
            <p:spPr bwMode="auto">
              <a:xfrm>
                <a:off x="1287495" y="7621282"/>
                <a:ext cx="488950" cy="488950"/>
              </a:xfrm>
              <a:custGeom>
                <a:avLst/>
                <a:gdLst>
                  <a:gd name="T0" fmla="*/ 105 w 1358"/>
                  <a:gd name="T1" fmla="*/ 489 h 1357"/>
                  <a:gd name="T2" fmla="*/ 105 w 1358"/>
                  <a:gd name="T3" fmla="*/ 489 h 1357"/>
                  <a:gd name="T4" fmla="*/ 867 w 1358"/>
                  <a:gd name="T5" fmla="*/ 104 h 1357"/>
                  <a:gd name="T6" fmla="*/ 867 w 1358"/>
                  <a:gd name="T7" fmla="*/ 104 h 1357"/>
                  <a:gd name="T8" fmla="*/ 1252 w 1358"/>
                  <a:gd name="T9" fmla="*/ 867 h 1357"/>
                  <a:gd name="T10" fmla="*/ 1252 w 1358"/>
                  <a:gd name="T11" fmla="*/ 867 h 1357"/>
                  <a:gd name="T12" fmla="*/ 490 w 1358"/>
                  <a:gd name="T13" fmla="*/ 1252 h 1357"/>
                  <a:gd name="T14" fmla="*/ 490 w 1358"/>
                  <a:gd name="T15" fmla="*/ 1252 h 1357"/>
                  <a:gd name="T16" fmla="*/ 105 w 1358"/>
                  <a:gd name="T17" fmla="*/ 489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1357">
                    <a:moveTo>
                      <a:pt x="105" y="489"/>
                    </a:moveTo>
                    <a:lnTo>
                      <a:pt x="105" y="489"/>
                    </a:lnTo>
                    <a:cubicBezTo>
                      <a:pt x="210" y="172"/>
                      <a:pt x="551" y="0"/>
                      <a:pt x="867" y="104"/>
                    </a:cubicBezTo>
                    <a:lnTo>
                      <a:pt x="867" y="104"/>
                    </a:lnTo>
                    <a:cubicBezTo>
                      <a:pt x="1184" y="209"/>
                      <a:pt x="1357" y="550"/>
                      <a:pt x="1252" y="867"/>
                    </a:cubicBezTo>
                    <a:lnTo>
                      <a:pt x="1252" y="867"/>
                    </a:lnTo>
                    <a:cubicBezTo>
                      <a:pt x="1148" y="1184"/>
                      <a:pt x="806" y="1356"/>
                      <a:pt x="490" y="1252"/>
                    </a:cubicBezTo>
                    <a:lnTo>
                      <a:pt x="490" y="1252"/>
                    </a:lnTo>
                    <a:cubicBezTo>
                      <a:pt x="173" y="1147"/>
                      <a:pt x="0" y="806"/>
                      <a:pt x="105" y="48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27" name="Freeform 94"/>
              <p:cNvSpPr>
                <a:spLocks noChangeArrowheads="1"/>
              </p:cNvSpPr>
              <p:nvPr/>
            </p:nvSpPr>
            <p:spPr bwMode="auto">
              <a:xfrm>
                <a:off x="1287495" y="7621282"/>
                <a:ext cx="460375" cy="460375"/>
              </a:xfrm>
              <a:custGeom>
                <a:avLst/>
                <a:gdLst>
                  <a:gd name="T0" fmla="*/ 490 w 1277"/>
                  <a:gd name="T1" fmla="*/ 1252 h 1277"/>
                  <a:gd name="T2" fmla="*/ 490 w 1277"/>
                  <a:gd name="T3" fmla="*/ 1252 h 1277"/>
                  <a:gd name="T4" fmla="*/ 598 w 1277"/>
                  <a:gd name="T5" fmla="*/ 1276 h 1277"/>
                  <a:gd name="T6" fmla="*/ 598 w 1277"/>
                  <a:gd name="T7" fmla="*/ 1276 h 1277"/>
                  <a:gd name="T8" fmla="*/ 348 w 1277"/>
                  <a:gd name="T9" fmla="*/ 667 h 1277"/>
                  <a:gd name="T10" fmla="*/ 348 w 1277"/>
                  <a:gd name="T11" fmla="*/ 667 h 1277"/>
                  <a:gd name="T12" fmla="*/ 988 w 1277"/>
                  <a:gd name="T13" fmla="*/ 345 h 1277"/>
                  <a:gd name="T14" fmla="*/ 988 w 1277"/>
                  <a:gd name="T15" fmla="*/ 345 h 1277"/>
                  <a:gd name="T16" fmla="*/ 1276 w 1277"/>
                  <a:gd name="T17" fmla="*/ 587 h 1277"/>
                  <a:gd name="T18" fmla="*/ 1276 w 1277"/>
                  <a:gd name="T19" fmla="*/ 587 h 1277"/>
                  <a:gd name="T20" fmla="*/ 867 w 1277"/>
                  <a:gd name="T21" fmla="*/ 104 h 1277"/>
                  <a:gd name="T22" fmla="*/ 867 w 1277"/>
                  <a:gd name="T23" fmla="*/ 104 h 1277"/>
                  <a:gd name="T24" fmla="*/ 105 w 1277"/>
                  <a:gd name="T25" fmla="*/ 489 h 1277"/>
                  <a:gd name="T26" fmla="*/ 105 w 1277"/>
                  <a:gd name="T27" fmla="*/ 489 h 1277"/>
                  <a:gd name="T28" fmla="*/ 490 w 1277"/>
                  <a:gd name="T29" fmla="*/ 1252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277">
                    <a:moveTo>
                      <a:pt x="490" y="1252"/>
                    </a:moveTo>
                    <a:lnTo>
                      <a:pt x="490" y="1252"/>
                    </a:lnTo>
                    <a:cubicBezTo>
                      <a:pt x="525" y="1264"/>
                      <a:pt x="562" y="1271"/>
                      <a:pt x="598" y="1276"/>
                    </a:cubicBezTo>
                    <a:lnTo>
                      <a:pt x="598" y="1276"/>
                    </a:lnTo>
                    <a:cubicBezTo>
                      <a:pt x="379" y="1165"/>
                      <a:pt x="269" y="908"/>
                      <a:pt x="348" y="667"/>
                    </a:cubicBezTo>
                    <a:lnTo>
                      <a:pt x="348" y="667"/>
                    </a:lnTo>
                    <a:cubicBezTo>
                      <a:pt x="436" y="402"/>
                      <a:pt x="722" y="258"/>
                      <a:pt x="988" y="345"/>
                    </a:cubicBezTo>
                    <a:lnTo>
                      <a:pt x="988" y="345"/>
                    </a:lnTo>
                    <a:cubicBezTo>
                      <a:pt x="1117" y="387"/>
                      <a:pt x="1216" y="477"/>
                      <a:pt x="1276" y="587"/>
                    </a:cubicBezTo>
                    <a:lnTo>
                      <a:pt x="1276" y="587"/>
                    </a:lnTo>
                    <a:cubicBezTo>
                      <a:pt x="1242" y="370"/>
                      <a:pt x="1090" y="178"/>
                      <a:pt x="867" y="104"/>
                    </a:cubicBezTo>
                    <a:lnTo>
                      <a:pt x="867" y="104"/>
                    </a:lnTo>
                    <a:cubicBezTo>
                      <a:pt x="551" y="0"/>
                      <a:pt x="210" y="172"/>
                      <a:pt x="105" y="489"/>
                    </a:cubicBezTo>
                    <a:lnTo>
                      <a:pt x="105" y="489"/>
                    </a:lnTo>
                    <a:cubicBezTo>
                      <a:pt x="0" y="806"/>
                      <a:pt x="173" y="1147"/>
                      <a:pt x="490" y="1252"/>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28" name="Freeform 97"/>
              <p:cNvSpPr>
                <a:spLocks noChangeArrowheads="1"/>
              </p:cNvSpPr>
              <p:nvPr/>
            </p:nvSpPr>
            <p:spPr bwMode="auto">
              <a:xfrm>
                <a:off x="1884395" y="7789557"/>
                <a:ext cx="512763" cy="512763"/>
              </a:xfrm>
              <a:custGeom>
                <a:avLst/>
                <a:gdLst>
                  <a:gd name="T0" fmla="*/ 29 w 1424"/>
                  <a:gd name="T1" fmla="*/ 763 h 1424"/>
                  <a:gd name="T2" fmla="*/ 29 w 1424"/>
                  <a:gd name="T3" fmla="*/ 763 h 1424"/>
                  <a:gd name="T4" fmla="*/ 660 w 1424"/>
                  <a:gd name="T5" fmla="*/ 29 h 1424"/>
                  <a:gd name="T6" fmla="*/ 660 w 1424"/>
                  <a:gd name="T7" fmla="*/ 29 h 1424"/>
                  <a:gd name="T8" fmla="*/ 1394 w 1424"/>
                  <a:gd name="T9" fmla="*/ 659 h 1424"/>
                  <a:gd name="T10" fmla="*/ 1394 w 1424"/>
                  <a:gd name="T11" fmla="*/ 659 h 1424"/>
                  <a:gd name="T12" fmla="*/ 763 w 1424"/>
                  <a:gd name="T13" fmla="*/ 1394 h 1424"/>
                  <a:gd name="T14" fmla="*/ 763 w 1424"/>
                  <a:gd name="T15" fmla="*/ 1394 h 1424"/>
                  <a:gd name="T16" fmla="*/ 29 w 1424"/>
                  <a:gd name="T17" fmla="*/ 7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1424">
                    <a:moveTo>
                      <a:pt x="29" y="763"/>
                    </a:moveTo>
                    <a:lnTo>
                      <a:pt x="29" y="763"/>
                    </a:lnTo>
                    <a:cubicBezTo>
                      <a:pt x="0" y="386"/>
                      <a:pt x="283" y="58"/>
                      <a:pt x="660" y="29"/>
                    </a:cubicBezTo>
                    <a:lnTo>
                      <a:pt x="660" y="29"/>
                    </a:lnTo>
                    <a:cubicBezTo>
                      <a:pt x="1037" y="0"/>
                      <a:pt x="1365" y="283"/>
                      <a:pt x="1394" y="659"/>
                    </a:cubicBezTo>
                    <a:lnTo>
                      <a:pt x="1394" y="659"/>
                    </a:lnTo>
                    <a:cubicBezTo>
                      <a:pt x="1423" y="1037"/>
                      <a:pt x="1141" y="1365"/>
                      <a:pt x="763" y="1394"/>
                    </a:cubicBezTo>
                    <a:lnTo>
                      <a:pt x="763" y="1394"/>
                    </a:lnTo>
                    <a:cubicBezTo>
                      <a:pt x="386" y="1423"/>
                      <a:pt x="58" y="1140"/>
                      <a:pt x="29" y="763"/>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29" name="Freeform 98"/>
              <p:cNvSpPr>
                <a:spLocks noChangeArrowheads="1"/>
              </p:cNvSpPr>
              <p:nvPr/>
            </p:nvSpPr>
            <p:spPr bwMode="auto">
              <a:xfrm>
                <a:off x="1884395" y="7792732"/>
                <a:ext cx="466725" cy="509588"/>
              </a:xfrm>
              <a:custGeom>
                <a:avLst/>
                <a:gdLst>
                  <a:gd name="T0" fmla="*/ 763 w 1298"/>
                  <a:gd name="T1" fmla="*/ 1385 h 1415"/>
                  <a:gd name="T2" fmla="*/ 763 w 1298"/>
                  <a:gd name="T3" fmla="*/ 1385 h 1415"/>
                  <a:gd name="T4" fmla="*/ 887 w 1298"/>
                  <a:gd name="T5" fmla="*/ 1364 h 1415"/>
                  <a:gd name="T6" fmla="*/ 887 w 1298"/>
                  <a:gd name="T7" fmla="*/ 1364 h 1415"/>
                  <a:gd name="T8" fmla="*/ 361 w 1298"/>
                  <a:gd name="T9" fmla="*/ 835 h 1415"/>
                  <a:gd name="T10" fmla="*/ 361 w 1298"/>
                  <a:gd name="T11" fmla="*/ 835 h 1415"/>
                  <a:gd name="T12" fmla="*/ 890 w 1298"/>
                  <a:gd name="T13" fmla="*/ 220 h 1415"/>
                  <a:gd name="T14" fmla="*/ 890 w 1298"/>
                  <a:gd name="T15" fmla="*/ 220 h 1415"/>
                  <a:gd name="T16" fmla="*/ 1297 w 1298"/>
                  <a:gd name="T17" fmla="*/ 347 h 1415"/>
                  <a:gd name="T18" fmla="*/ 1297 w 1298"/>
                  <a:gd name="T19" fmla="*/ 347 h 1415"/>
                  <a:gd name="T20" fmla="*/ 660 w 1298"/>
                  <a:gd name="T21" fmla="*/ 20 h 1415"/>
                  <a:gd name="T22" fmla="*/ 660 w 1298"/>
                  <a:gd name="T23" fmla="*/ 20 h 1415"/>
                  <a:gd name="T24" fmla="*/ 29 w 1298"/>
                  <a:gd name="T25" fmla="*/ 754 h 1415"/>
                  <a:gd name="T26" fmla="*/ 29 w 1298"/>
                  <a:gd name="T27" fmla="*/ 754 h 1415"/>
                  <a:gd name="T28" fmla="*/ 763 w 1298"/>
                  <a:gd name="T29" fmla="*/ 138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8" h="1415">
                    <a:moveTo>
                      <a:pt x="763" y="1385"/>
                    </a:moveTo>
                    <a:lnTo>
                      <a:pt x="763" y="1385"/>
                    </a:lnTo>
                    <a:cubicBezTo>
                      <a:pt x="806" y="1382"/>
                      <a:pt x="847" y="1375"/>
                      <a:pt x="887" y="1364"/>
                    </a:cubicBezTo>
                    <a:lnTo>
                      <a:pt x="887" y="1364"/>
                    </a:lnTo>
                    <a:cubicBezTo>
                      <a:pt x="611" y="1342"/>
                      <a:pt x="383" y="1121"/>
                      <a:pt x="361" y="835"/>
                    </a:cubicBezTo>
                    <a:lnTo>
                      <a:pt x="361" y="835"/>
                    </a:lnTo>
                    <a:cubicBezTo>
                      <a:pt x="338" y="519"/>
                      <a:pt x="574" y="243"/>
                      <a:pt x="890" y="220"/>
                    </a:cubicBezTo>
                    <a:lnTo>
                      <a:pt x="890" y="220"/>
                    </a:lnTo>
                    <a:cubicBezTo>
                      <a:pt x="1043" y="208"/>
                      <a:pt x="1187" y="258"/>
                      <a:pt x="1297" y="347"/>
                    </a:cubicBezTo>
                    <a:lnTo>
                      <a:pt x="1297" y="347"/>
                    </a:lnTo>
                    <a:cubicBezTo>
                      <a:pt x="1168" y="134"/>
                      <a:pt x="926" y="0"/>
                      <a:pt x="660" y="20"/>
                    </a:cubicBezTo>
                    <a:lnTo>
                      <a:pt x="660" y="20"/>
                    </a:lnTo>
                    <a:cubicBezTo>
                      <a:pt x="283" y="49"/>
                      <a:pt x="0" y="377"/>
                      <a:pt x="29" y="754"/>
                    </a:cubicBezTo>
                    <a:lnTo>
                      <a:pt x="29" y="754"/>
                    </a:lnTo>
                    <a:cubicBezTo>
                      <a:pt x="58" y="1131"/>
                      <a:pt x="386" y="1414"/>
                      <a:pt x="763" y="1385"/>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grpSp>
        <p:sp>
          <p:nvSpPr>
            <p:cNvPr id="16" name="Freeform 24"/>
            <p:cNvSpPr>
              <a:spLocks noChangeArrowheads="1"/>
            </p:cNvSpPr>
            <p:nvPr/>
          </p:nvSpPr>
          <p:spPr bwMode="auto">
            <a:xfrm>
              <a:off x="3601816" y="6626139"/>
              <a:ext cx="2218618" cy="3045266"/>
            </a:xfrm>
            <a:custGeom>
              <a:avLst/>
              <a:gdLst>
                <a:gd name="connsiteX0" fmla="*/ 623274 w 1222808"/>
                <a:gd name="connsiteY0" fmla="*/ 543719 h 1678421"/>
                <a:gd name="connsiteX1" fmla="*/ 86519 w 1222808"/>
                <a:gd name="connsiteY1" fmla="*/ 1080114 h 1678421"/>
                <a:gd name="connsiteX2" fmla="*/ 623274 w 1222808"/>
                <a:gd name="connsiteY2" fmla="*/ 1616509 h 1678421"/>
                <a:gd name="connsiteX3" fmla="*/ 1159309 w 1222808"/>
                <a:gd name="connsiteY3" fmla="*/ 1080114 h 1678421"/>
                <a:gd name="connsiteX4" fmla="*/ 623274 w 1222808"/>
                <a:gd name="connsiteY4" fmla="*/ 543719 h 1678421"/>
                <a:gd name="connsiteX5" fmla="*/ 0 w 1222808"/>
                <a:gd name="connsiteY5" fmla="*/ 0 h 1678421"/>
                <a:gd name="connsiteX6" fmla="*/ 69760 w 1222808"/>
                <a:gd name="connsiteY6" fmla="*/ 0 h 1678421"/>
                <a:gd name="connsiteX7" fmla="*/ 378511 w 1222808"/>
                <a:gd name="connsiteY7" fmla="*/ 535412 h 1678421"/>
                <a:gd name="connsiteX8" fmla="*/ 390620 w 1222808"/>
                <a:gd name="connsiteY8" fmla="*/ 528847 h 1678421"/>
                <a:gd name="connsiteX9" fmla="*/ 623887 w 1222808"/>
                <a:gd name="connsiteY9" fmla="*/ 481806 h 1678421"/>
                <a:gd name="connsiteX10" fmla="*/ 1222808 w 1222808"/>
                <a:gd name="connsiteY10" fmla="*/ 1080114 h 1678421"/>
                <a:gd name="connsiteX11" fmla="*/ 623887 w 1222808"/>
                <a:gd name="connsiteY11" fmla="*/ 1678421 h 1678421"/>
                <a:gd name="connsiteX12" fmla="*/ 24606 w 1222808"/>
                <a:gd name="connsiteY12" fmla="*/ 1080114 h 1678421"/>
                <a:gd name="connsiteX13" fmla="*/ 288824 w 1222808"/>
                <a:gd name="connsiteY13" fmla="*/ 584030 h 1678421"/>
                <a:gd name="connsiteX14" fmla="*/ 325289 w 1222808"/>
                <a:gd name="connsiteY14" fmla="*/ 564263 h 167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808" h="1678421">
                  <a:moveTo>
                    <a:pt x="623274" y="543719"/>
                  </a:moveTo>
                  <a:cubicBezTo>
                    <a:pt x="326836" y="543719"/>
                    <a:pt x="86519" y="784036"/>
                    <a:pt x="86519" y="1080114"/>
                  </a:cubicBezTo>
                  <a:cubicBezTo>
                    <a:pt x="86519" y="1376553"/>
                    <a:pt x="326836" y="1616509"/>
                    <a:pt x="623274" y="1616509"/>
                  </a:cubicBezTo>
                  <a:cubicBezTo>
                    <a:pt x="919353" y="1616509"/>
                    <a:pt x="1159309" y="1376553"/>
                    <a:pt x="1159309" y="1080114"/>
                  </a:cubicBezTo>
                  <a:cubicBezTo>
                    <a:pt x="1159309" y="784036"/>
                    <a:pt x="919353" y="543719"/>
                    <a:pt x="623274" y="543719"/>
                  </a:cubicBezTo>
                  <a:close/>
                  <a:moveTo>
                    <a:pt x="0" y="0"/>
                  </a:moveTo>
                  <a:lnTo>
                    <a:pt x="69760" y="0"/>
                  </a:lnTo>
                  <a:lnTo>
                    <a:pt x="378511" y="535412"/>
                  </a:lnTo>
                  <a:lnTo>
                    <a:pt x="390620" y="528847"/>
                  </a:lnTo>
                  <a:cubicBezTo>
                    <a:pt x="462317" y="498558"/>
                    <a:pt x="541144" y="481806"/>
                    <a:pt x="623887" y="481806"/>
                  </a:cubicBezTo>
                  <a:cubicBezTo>
                    <a:pt x="954500" y="481806"/>
                    <a:pt x="1222808" y="749839"/>
                    <a:pt x="1222808" y="1080114"/>
                  </a:cubicBezTo>
                  <a:cubicBezTo>
                    <a:pt x="1222808" y="1410748"/>
                    <a:pt x="954500" y="1678421"/>
                    <a:pt x="623887" y="1678421"/>
                  </a:cubicBezTo>
                  <a:cubicBezTo>
                    <a:pt x="292914" y="1678421"/>
                    <a:pt x="24606" y="1410748"/>
                    <a:pt x="24606" y="1080114"/>
                  </a:cubicBezTo>
                  <a:cubicBezTo>
                    <a:pt x="24606" y="873692"/>
                    <a:pt x="129414" y="691584"/>
                    <a:pt x="288824" y="584030"/>
                  </a:cubicBezTo>
                  <a:lnTo>
                    <a:pt x="325289" y="564263"/>
                  </a:lnTo>
                  <a:close/>
                </a:path>
              </a:pathLst>
            </a:custGeom>
            <a:solidFill>
              <a:schemeClr val="accent1"/>
            </a:solidFill>
            <a:ln>
              <a:noFill/>
            </a:ln>
            <a:effectLst/>
          </p:spPr>
          <p:txBody>
            <a:bodyPr wrap="square" anchor="ctr">
              <a:noAutofit/>
            </a:bodyPr>
            <a:lstStyle/>
            <a:p>
              <a:endParaRPr lang="pl-PL"/>
            </a:p>
          </p:txBody>
        </p:sp>
        <p:sp>
          <p:nvSpPr>
            <p:cNvPr id="17" name="Freeform 27"/>
            <p:cNvSpPr>
              <a:spLocks noChangeArrowheads="1"/>
            </p:cNvSpPr>
            <p:nvPr/>
          </p:nvSpPr>
          <p:spPr bwMode="auto">
            <a:xfrm>
              <a:off x="3727109" y="0"/>
              <a:ext cx="2269025" cy="3133116"/>
            </a:xfrm>
            <a:custGeom>
              <a:avLst/>
              <a:gdLst>
                <a:gd name="connsiteX0" fmla="*/ 652283 w 1250590"/>
                <a:gd name="connsiteY0" fmla="*/ 61914 h 1726840"/>
                <a:gd name="connsiteX1" fmla="*/ 115888 w 1250590"/>
                <a:gd name="connsiteY1" fmla="*/ 598489 h 1726840"/>
                <a:gd name="connsiteX2" fmla="*/ 652283 w 1250590"/>
                <a:gd name="connsiteY2" fmla="*/ 1134704 h 1726840"/>
                <a:gd name="connsiteX3" fmla="*/ 1188678 w 1250590"/>
                <a:gd name="connsiteY3" fmla="*/ 598489 h 1726840"/>
                <a:gd name="connsiteX4" fmla="*/ 652283 w 1250590"/>
                <a:gd name="connsiteY4" fmla="*/ 61914 h 1726840"/>
                <a:gd name="connsiteX5" fmla="*/ 652283 w 1250590"/>
                <a:gd name="connsiteY5" fmla="*/ 0 h 1726840"/>
                <a:gd name="connsiteX6" fmla="*/ 1250590 w 1250590"/>
                <a:gd name="connsiteY6" fmla="*/ 598308 h 1726840"/>
                <a:gd name="connsiteX7" fmla="*/ 652283 w 1250590"/>
                <a:gd name="connsiteY7" fmla="*/ 1196615 h 1726840"/>
                <a:gd name="connsiteX8" fmla="*/ 419463 w 1250590"/>
                <a:gd name="connsiteY8" fmla="*/ 1149625 h 1726840"/>
                <a:gd name="connsiteX9" fmla="*/ 406531 w 1250590"/>
                <a:gd name="connsiteY9" fmla="*/ 1142609 h 1726840"/>
                <a:gd name="connsiteX10" fmla="*/ 69439 w 1250590"/>
                <a:gd name="connsiteY10" fmla="*/ 1726840 h 1726840"/>
                <a:gd name="connsiteX11" fmla="*/ 0 w 1250590"/>
                <a:gd name="connsiteY11" fmla="*/ 1726840 h 1726840"/>
                <a:gd name="connsiteX12" fmla="*/ 353565 w 1250590"/>
                <a:gd name="connsiteY12" fmla="*/ 1113872 h 1726840"/>
                <a:gd name="connsiteX13" fmla="*/ 317834 w 1250590"/>
                <a:gd name="connsiteY13" fmla="*/ 1094486 h 1726840"/>
                <a:gd name="connsiteX14" fmla="*/ 53975 w 1250590"/>
                <a:gd name="connsiteY14" fmla="*/ 598308 h 1726840"/>
                <a:gd name="connsiteX15" fmla="*/ 652283 w 1250590"/>
                <a:gd name="connsiteY15" fmla="*/ 0 h 17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590" h="1726840">
                  <a:moveTo>
                    <a:pt x="652283" y="61914"/>
                  </a:moveTo>
                  <a:cubicBezTo>
                    <a:pt x="356205" y="61914"/>
                    <a:pt x="115888" y="302311"/>
                    <a:pt x="115888" y="598489"/>
                  </a:cubicBezTo>
                  <a:cubicBezTo>
                    <a:pt x="115888" y="894667"/>
                    <a:pt x="356205" y="1134704"/>
                    <a:pt x="652283" y="1134704"/>
                  </a:cubicBezTo>
                  <a:cubicBezTo>
                    <a:pt x="948362" y="1134704"/>
                    <a:pt x="1188678" y="894667"/>
                    <a:pt x="1188678" y="598489"/>
                  </a:cubicBezTo>
                  <a:cubicBezTo>
                    <a:pt x="1188678" y="302311"/>
                    <a:pt x="948362" y="61914"/>
                    <a:pt x="652283" y="61914"/>
                  </a:cubicBezTo>
                  <a:close/>
                  <a:moveTo>
                    <a:pt x="652283" y="0"/>
                  </a:moveTo>
                  <a:cubicBezTo>
                    <a:pt x="982917" y="0"/>
                    <a:pt x="1250590" y="267673"/>
                    <a:pt x="1250590" y="598308"/>
                  </a:cubicBezTo>
                  <a:cubicBezTo>
                    <a:pt x="1250590" y="928942"/>
                    <a:pt x="982917" y="1196615"/>
                    <a:pt x="652283" y="1196615"/>
                  </a:cubicBezTo>
                  <a:cubicBezTo>
                    <a:pt x="569714" y="1196615"/>
                    <a:pt x="491036" y="1179886"/>
                    <a:pt x="419463" y="1149625"/>
                  </a:cubicBezTo>
                  <a:lnTo>
                    <a:pt x="406531" y="1142609"/>
                  </a:lnTo>
                  <a:lnTo>
                    <a:pt x="69439" y="1726840"/>
                  </a:lnTo>
                  <a:lnTo>
                    <a:pt x="0" y="1726840"/>
                  </a:lnTo>
                  <a:lnTo>
                    <a:pt x="353565" y="1113872"/>
                  </a:lnTo>
                  <a:lnTo>
                    <a:pt x="317834" y="1094486"/>
                  </a:lnTo>
                  <a:cubicBezTo>
                    <a:pt x="158676" y="987006"/>
                    <a:pt x="53975" y="804954"/>
                    <a:pt x="53975" y="598308"/>
                  </a:cubicBezTo>
                  <a:cubicBezTo>
                    <a:pt x="53975" y="267673"/>
                    <a:pt x="322008" y="0"/>
                    <a:pt x="652283" y="0"/>
                  </a:cubicBezTo>
                  <a:close/>
                </a:path>
              </a:pathLst>
            </a:custGeom>
            <a:solidFill>
              <a:schemeClr val="accent6">
                <a:lumMod val="75000"/>
              </a:schemeClr>
            </a:solidFill>
            <a:ln>
              <a:noFill/>
            </a:ln>
            <a:effectLst/>
          </p:spPr>
          <p:txBody>
            <a:bodyPr wrap="square" anchor="ctr">
              <a:noAutofit/>
            </a:bodyPr>
            <a:lstStyle/>
            <a:p>
              <a:endParaRPr lang="pl-PL"/>
            </a:p>
          </p:txBody>
        </p:sp>
        <p:sp>
          <p:nvSpPr>
            <p:cNvPr id="18" name="Freeform 28"/>
            <p:cNvSpPr>
              <a:spLocks noChangeArrowheads="1"/>
            </p:cNvSpPr>
            <p:nvPr/>
          </p:nvSpPr>
          <p:spPr bwMode="auto">
            <a:xfrm>
              <a:off x="711431" y="1172286"/>
              <a:ext cx="1039137" cy="1286841"/>
            </a:xfrm>
            <a:custGeom>
              <a:avLst/>
              <a:gdLst>
                <a:gd name="connsiteX0" fmla="*/ 48303 w 572728"/>
                <a:gd name="connsiteY0" fmla="*/ 0 h 709252"/>
                <a:gd name="connsiteX1" fmla="*/ 321903 w 572728"/>
                <a:gd name="connsiteY1" fmla="*/ 168448 h 709252"/>
                <a:gd name="connsiteX2" fmla="*/ 251261 w 572728"/>
                <a:gd name="connsiteY2" fmla="*/ 201092 h 709252"/>
                <a:gd name="connsiteX3" fmla="*/ 445729 w 572728"/>
                <a:gd name="connsiteY3" fmla="*/ 321014 h 709252"/>
                <a:gd name="connsiteX4" fmla="*/ 371040 w 572728"/>
                <a:gd name="connsiteY4" fmla="*/ 355631 h 709252"/>
                <a:gd name="connsiteX5" fmla="*/ 572728 w 572728"/>
                <a:gd name="connsiteY5" fmla="*/ 479730 h 709252"/>
                <a:gd name="connsiteX6" fmla="*/ 327601 w 572728"/>
                <a:gd name="connsiteY6" fmla="*/ 593590 h 709252"/>
                <a:gd name="connsiteX7" fmla="*/ 77788 w 572728"/>
                <a:gd name="connsiteY7" fmla="*/ 709252 h 709252"/>
                <a:gd name="connsiteX8" fmla="*/ 113184 w 572728"/>
                <a:gd name="connsiteY8" fmla="*/ 475229 h 709252"/>
                <a:gd name="connsiteX9" fmla="*/ 36513 w 572728"/>
                <a:gd name="connsiteY9" fmla="*/ 510815 h 709252"/>
                <a:gd name="connsiteX10" fmla="*/ 70721 w 572728"/>
                <a:gd name="connsiteY10" fmla="*/ 284487 h 709252"/>
                <a:gd name="connsiteX11" fmla="*/ 0 w 572728"/>
                <a:gd name="connsiteY11" fmla="*/ 317141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728" h="709252">
                  <a:moveTo>
                    <a:pt x="48303" y="0"/>
                  </a:moveTo>
                  <a:lnTo>
                    <a:pt x="321903" y="168448"/>
                  </a:lnTo>
                  <a:lnTo>
                    <a:pt x="251261" y="201092"/>
                  </a:lnTo>
                  <a:lnTo>
                    <a:pt x="445729" y="321014"/>
                  </a:lnTo>
                  <a:lnTo>
                    <a:pt x="371040" y="355631"/>
                  </a:lnTo>
                  <a:lnTo>
                    <a:pt x="572728" y="479730"/>
                  </a:lnTo>
                  <a:lnTo>
                    <a:pt x="327601" y="593590"/>
                  </a:lnTo>
                  <a:lnTo>
                    <a:pt x="77788" y="709252"/>
                  </a:lnTo>
                  <a:lnTo>
                    <a:pt x="113184" y="475229"/>
                  </a:lnTo>
                  <a:lnTo>
                    <a:pt x="36513" y="510815"/>
                  </a:lnTo>
                  <a:lnTo>
                    <a:pt x="70721" y="284487"/>
                  </a:lnTo>
                  <a:lnTo>
                    <a:pt x="0" y="31714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19" name="Freeform 29"/>
            <p:cNvSpPr>
              <a:spLocks noChangeArrowheads="1"/>
            </p:cNvSpPr>
            <p:nvPr/>
          </p:nvSpPr>
          <p:spPr bwMode="auto">
            <a:xfrm>
              <a:off x="711433" y="1160608"/>
              <a:ext cx="1039137" cy="1286841"/>
            </a:xfrm>
            <a:custGeom>
              <a:avLst/>
              <a:gdLst>
                <a:gd name="connsiteX0" fmla="*/ 176332 w 572728"/>
                <a:gd name="connsiteY0" fmla="*/ 235718 h 709252"/>
                <a:gd name="connsiteX1" fmla="*/ 176231 w 572728"/>
                <a:gd name="connsiteY1" fmla="*/ 235764 h 709252"/>
                <a:gd name="connsiteX2" fmla="*/ 176396 w 572728"/>
                <a:gd name="connsiteY2" fmla="*/ 235866 h 709252"/>
                <a:gd name="connsiteX3" fmla="*/ 48303 w 572728"/>
                <a:gd name="connsiteY3" fmla="*/ 0 h 709252"/>
                <a:gd name="connsiteX4" fmla="*/ 321903 w 572728"/>
                <a:gd name="connsiteY4" fmla="*/ 168447 h 709252"/>
                <a:gd name="connsiteX5" fmla="*/ 251261 w 572728"/>
                <a:gd name="connsiteY5" fmla="*/ 201092 h 709252"/>
                <a:gd name="connsiteX6" fmla="*/ 445728 w 572728"/>
                <a:gd name="connsiteY6" fmla="*/ 321014 h 709252"/>
                <a:gd name="connsiteX7" fmla="*/ 371040 w 572728"/>
                <a:gd name="connsiteY7" fmla="*/ 355631 h 709252"/>
                <a:gd name="connsiteX8" fmla="*/ 572728 w 572728"/>
                <a:gd name="connsiteY8" fmla="*/ 479730 h 709252"/>
                <a:gd name="connsiteX9" fmla="*/ 327601 w 572728"/>
                <a:gd name="connsiteY9" fmla="*/ 593590 h 709252"/>
                <a:gd name="connsiteX10" fmla="*/ 77788 w 572728"/>
                <a:gd name="connsiteY10" fmla="*/ 709252 h 709252"/>
                <a:gd name="connsiteX11" fmla="*/ 91126 w 572728"/>
                <a:gd name="connsiteY11" fmla="*/ 623136 h 709252"/>
                <a:gd name="connsiteX12" fmla="*/ 265534 w 572728"/>
                <a:gd name="connsiteY12" fmla="*/ 461589 h 709252"/>
                <a:gd name="connsiteX13" fmla="*/ 256584 w 572728"/>
                <a:gd name="connsiteY13" fmla="*/ 408681 h 709252"/>
                <a:gd name="connsiteX14" fmla="*/ 242919 w 572728"/>
                <a:gd name="connsiteY14" fmla="*/ 415014 h 709252"/>
                <a:gd name="connsiteX15" fmla="*/ 36513 w 572728"/>
                <a:gd name="connsiteY15" fmla="*/ 510815 h 709252"/>
                <a:gd name="connsiteX16" fmla="*/ 47301 w 572728"/>
                <a:gd name="connsiteY16" fmla="*/ 439865 h 709252"/>
                <a:gd name="connsiteX17" fmla="*/ 191545 w 572728"/>
                <a:gd name="connsiteY17" fmla="*/ 305854 h 709252"/>
                <a:gd name="connsiteX18" fmla="*/ 184247 w 572728"/>
                <a:gd name="connsiteY18" fmla="*/ 262377 h 709252"/>
                <a:gd name="connsiteX19" fmla="*/ 167384 w 572728"/>
                <a:gd name="connsiteY19" fmla="*/ 239853 h 709252"/>
                <a:gd name="connsiteX20" fmla="*/ 162573 w 572728"/>
                <a:gd name="connsiteY20" fmla="*/ 242076 h 709252"/>
                <a:gd name="connsiteX21" fmla="*/ 0 w 572728"/>
                <a:gd name="connsiteY21" fmla="*/ 317141 h 709252"/>
                <a:gd name="connsiteX22" fmla="*/ 8651 w 572728"/>
                <a:gd name="connsiteY22" fmla="*/ 261471 h 709252"/>
                <a:gd name="connsiteX23" fmla="*/ 122105 w 572728"/>
                <a:gd name="connsiteY23" fmla="*/ 156485 h 709252"/>
                <a:gd name="connsiteX24" fmla="*/ 117893 w 572728"/>
                <a:gd name="connsiteY24" fmla="*/ 131425 h 709252"/>
                <a:gd name="connsiteX25" fmla="*/ 103376 w 572728"/>
                <a:gd name="connsiteY25" fmla="*/ 113057 h 709252"/>
                <a:gd name="connsiteX26" fmla="*/ 97644 w 572728"/>
                <a:gd name="connsiteY26" fmla="*/ 106362 h 709252"/>
                <a:gd name="connsiteX27" fmla="*/ 115535 w 572728"/>
                <a:gd name="connsiteY27" fmla="*/ 117395 h 709252"/>
                <a:gd name="connsiteX28" fmla="*/ 114585 w 572728"/>
                <a:gd name="connsiteY28" fmla="*/ 111744 h 709252"/>
                <a:gd name="connsiteX29" fmla="*/ 48303 w 572728"/>
                <a:gd name="connsiteY29" fmla="*/ 0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28" h="709252">
                  <a:moveTo>
                    <a:pt x="176332" y="235718"/>
                  </a:moveTo>
                  <a:lnTo>
                    <a:pt x="176231" y="235764"/>
                  </a:lnTo>
                  <a:lnTo>
                    <a:pt x="176396" y="235866"/>
                  </a:lnTo>
                  <a:close/>
                  <a:moveTo>
                    <a:pt x="48303" y="0"/>
                  </a:moveTo>
                  <a:lnTo>
                    <a:pt x="321903" y="168447"/>
                  </a:lnTo>
                  <a:lnTo>
                    <a:pt x="251261" y="201092"/>
                  </a:lnTo>
                  <a:lnTo>
                    <a:pt x="445728" y="321014"/>
                  </a:lnTo>
                  <a:lnTo>
                    <a:pt x="371040" y="355631"/>
                  </a:lnTo>
                  <a:lnTo>
                    <a:pt x="572728" y="479730"/>
                  </a:lnTo>
                  <a:lnTo>
                    <a:pt x="327601" y="593590"/>
                  </a:lnTo>
                  <a:lnTo>
                    <a:pt x="77788" y="709252"/>
                  </a:lnTo>
                  <a:lnTo>
                    <a:pt x="91126" y="623136"/>
                  </a:lnTo>
                  <a:cubicBezTo>
                    <a:pt x="223602" y="593950"/>
                    <a:pt x="265238" y="530056"/>
                    <a:pt x="265534" y="461589"/>
                  </a:cubicBezTo>
                  <a:lnTo>
                    <a:pt x="256584" y="408681"/>
                  </a:lnTo>
                  <a:lnTo>
                    <a:pt x="242919" y="415014"/>
                  </a:lnTo>
                  <a:lnTo>
                    <a:pt x="36513" y="510815"/>
                  </a:lnTo>
                  <a:lnTo>
                    <a:pt x="47301" y="439865"/>
                  </a:lnTo>
                  <a:cubicBezTo>
                    <a:pt x="156797" y="415554"/>
                    <a:pt x="191250" y="362578"/>
                    <a:pt x="191545" y="305854"/>
                  </a:cubicBezTo>
                  <a:lnTo>
                    <a:pt x="184247" y="262377"/>
                  </a:lnTo>
                  <a:lnTo>
                    <a:pt x="167384" y="239853"/>
                  </a:lnTo>
                  <a:lnTo>
                    <a:pt x="162573" y="242076"/>
                  </a:lnTo>
                  <a:lnTo>
                    <a:pt x="0" y="317141"/>
                  </a:lnTo>
                  <a:lnTo>
                    <a:pt x="8651" y="261471"/>
                  </a:lnTo>
                  <a:cubicBezTo>
                    <a:pt x="94759" y="242480"/>
                    <a:pt x="121863" y="200963"/>
                    <a:pt x="122105" y="156485"/>
                  </a:cubicBezTo>
                  <a:lnTo>
                    <a:pt x="117893" y="131425"/>
                  </a:lnTo>
                  <a:lnTo>
                    <a:pt x="103376" y="113057"/>
                  </a:lnTo>
                  <a:cubicBezTo>
                    <a:pt x="99768" y="108723"/>
                    <a:pt x="97644" y="106362"/>
                    <a:pt x="97644" y="106362"/>
                  </a:cubicBezTo>
                  <a:lnTo>
                    <a:pt x="115535" y="117395"/>
                  </a:lnTo>
                  <a:lnTo>
                    <a:pt x="114585" y="111744"/>
                  </a:lnTo>
                  <a:cubicBezTo>
                    <a:pt x="95796" y="52707"/>
                    <a:pt x="48303" y="0"/>
                    <a:pt x="48303" y="0"/>
                  </a:cubicBezTo>
                  <a:close/>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20" name="Freeform 30"/>
            <p:cNvSpPr>
              <a:spLocks noChangeArrowheads="1"/>
            </p:cNvSpPr>
            <p:nvPr/>
          </p:nvSpPr>
          <p:spPr bwMode="auto">
            <a:xfrm>
              <a:off x="1880834" y="792087"/>
              <a:ext cx="970010" cy="1206194"/>
            </a:xfrm>
            <a:custGeom>
              <a:avLst/>
              <a:gdLst>
                <a:gd name="connsiteX0" fmla="*/ 216299 w 534628"/>
                <a:gd name="connsiteY0" fmla="*/ 0 h 664803"/>
                <a:gd name="connsiteX1" fmla="*/ 410804 w 534628"/>
                <a:gd name="connsiteY1" fmla="*/ 249670 h 664803"/>
                <a:gd name="connsiteX2" fmla="*/ 335510 w 534628"/>
                <a:gd name="connsiteY2" fmla="*/ 255677 h 664803"/>
                <a:gd name="connsiteX3" fmla="*/ 472715 w 534628"/>
                <a:gd name="connsiteY3" fmla="*/ 431483 h 664803"/>
                <a:gd name="connsiteX4" fmla="*/ 390382 w 534628"/>
                <a:gd name="connsiteY4" fmla="*/ 437969 h 664803"/>
                <a:gd name="connsiteX5" fmla="*/ 534628 w 534628"/>
                <a:gd name="connsiteY5" fmla="*/ 622365 h 664803"/>
                <a:gd name="connsiteX6" fmla="*/ 269473 w 534628"/>
                <a:gd name="connsiteY6" fmla="*/ 643584 h 664803"/>
                <a:gd name="connsiteX7" fmla="*/ 0 w 534628"/>
                <a:gd name="connsiteY7" fmla="*/ 664803 h 664803"/>
                <a:gd name="connsiteX8" fmla="*/ 113475 w 534628"/>
                <a:gd name="connsiteY8" fmla="*/ 459795 h 664803"/>
                <a:gd name="connsiteX9" fmla="*/ 30163 w 534628"/>
                <a:gd name="connsiteY9" fmla="*/ 466366 h 664803"/>
                <a:gd name="connsiteX10" fmla="*/ 138118 w 534628"/>
                <a:gd name="connsiteY10" fmla="*/ 271467 h 664803"/>
                <a:gd name="connsiteX11" fmla="*/ 63500 w 534628"/>
                <a:gd name="connsiteY11" fmla="*/ 277451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628" h="664803">
                  <a:moveTo>
                    <a:pt x="216299" y="0"/>
                  </a:moveTo>
                  <a:lnTo>
                    <a:pt x="410804" y="249670"/>
                  </a:lnTo>
                  <a:lnTo>
                    <a:pt x="335510" y="255677"/>
                  </a:lnTo>
                  <a:lnTo>
                    <a:pt x="472715" y="431483"/>
                  </a:lnTo>
                  <a:lnTo>
                    <a:pt x="390382" y="437969"/>
                  </a:lnTo>
                  <a:lnTo>
                    <a:pt x="534628" y="622365"/>
                  </a:lnTo>
                  <a:lnTo>
                    <a:pt x="269473" y="643584"/>
                  </a:lnTo>
                  <a:lnTo>
                    <a:pt x="0" y="664803"/>
                  </a:lnTo>
                  <a:lnTo>
                    <a:pt x="113475" y="459795"/>
                  </a:lnTo>
                  <a:lnTo>
                    <a:pt x="30163" y="466366"/>
                  </a:lnTo>
                  <a:lnTo>
                    <a:pt x="138118" y="271467"/>
                  </a:lnTo>
                  <a:lnTo>
                    <a:pt x="63500" y="27745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21" name="Freeform 31"/>
            <p:cNvSpPr>
              <a:spLocks noChangeArrowheads="1"/>
            </p:cNvSpPr>
            <p:nvPr/>
          </p:nvSpPr>
          <p:spPr bwMode="auto">
            <a:xfrm>
              <a:off x="1880834" y="792087"/>
              <a:ext cx="970010" cy="1206194"/>
            </a:xfrm>
            <a:custGeom>
              <a:avLst/>
              <a:gdLst>
                <a:gd name="connsiteX0" fmla="*/ 253547 w 534628"/>
                <a:gd name="connsiteY0" fmla="*/ 262216 h 664803"/>
                <a:gd name="connsiteX1" fmla="*/ 252936 w 534628"/>
                <a:gd name="connsiteY1" fmla="*/ 262265 h 664803"/>
                <a:gd name="connsiteX2" fmla="*/ 253592 w 534628"/>
                <a:gd name="connsiteY2" fmla="*/ 263103 h 664803"/>
                <a:gd name="connsiteX3" fmla="*/ 216299 w 534628"/>
                <a:gd name="connsiteY3" fmla="*/ 0 h 664803"/>
                <a:gd name="connsiteX4" fmla="*/ 410804 w 534628"/>
                <a:gd name="connsiteY4" fmla="*/ 249670 h 664803"/>
                <a:gd name="connsiteX5" fmla="*/ 335510 w 534628"/>
                <a:gd name="connsiteY5" fmla="*/ 255677 h 664803"/>
                <a:gd name="connsiteX6" fmla="*/ 472715 w 534628"/>
                <a:gd name="connsiteY6" fmla="*/ 431483 h 664803"/>
                <a:gd name="connsiteX7" fmla="*/ 390382 w 534628"/>
                <a:gd name="connsiteY7" fmla="*/ 437969 h 664803"/>
                <a:gd name="connsiteX8" fmla="*/ 534628 w 534628"/>
                <a:gd name="connsiteY8" fmla="*/ 622365 h 664803"/>
                <a:gd name="connsiteX9" fmla="*/ 269473 w 534628"/>
                <a:gd name="connsiteY9" fmla="*/ 643584 h 664803"/>
                <a:gd name="connsiteX10" fmla="*/ 0 w 534628"/>
                <a:gd name="connsiteY10" fmla="*/ 664803 h 664803"/>
                <a:gd name="connsiteX11" fmla="*/ 41374 w 534628"/>
                <a:gd name="connsiteY11" fmla="*/ 590358 h 664803"/>
                <a:gd name="connsiteX12" fmla="*/ 257675 w 534628"/>
                <a:gd name="connsiteY12" fmla="*/ 500747 h 664803"/>
                <a:gd name="connsiteX13" fmla="*/ 267808 w 534628"/>
                <a:gd name="connsiteY13" fmla="*/ 447625 h 664803"/>
                <a:gd name="connsiteX14" fmla="*/ 253598 w 534628"/>
                <a:gd name="connsiteY14" fmla="*/ 448744 h 664803"/>
                <a:gd name="connsiteX15" fmla="*/ 30163 w 534628"/>
                <a:gd name="connsiteY15" fmla="*/ 466366 h 664803"/>
                <a:gd name="connsiteX16" fmla="*/ 64344 w 534628"/>
                <a:gd name="connsiteY16" fmla="*/ 404511 h 664803"/>
                <a:gd name="connsiteX17" fmla="*/ 243463 w 534628"/>
                <a:gd name="connsiteY17" fmla="*/ 330545 h 664803"/>
                <a:gd name="connsiteX18" fmla="*/ 251236 w 534628"/>
                <a:gd name="connsiteY18" fmla="*/ 290012 h 664803"/>
                <a:gd name="connsiteX19" fmla="*/ 243272 w 534628"/>
                <a:gd name="connsiteY19" fmla="*/ 263036 h 664803"/>
                <a:gd name="connsiteX20" fmla="*/ 238950 w 534628"/>
                <a:gd name="connsiteY20" fmla="*/ 263380 h 664803"/>
                <a:gd name="connsiteX21" fmla="*/ 63500 w 534628"/>
                <a:gd name="connsiteY21" fmla="*/ 277451 h 664803"/>
                <a:gd name="connsiteX22" fmla="*/ 90465 w 534628"/>
                <a:gd name="connsiteY22" fmla="*/ 228383 h 664803"/>
                <a:gd name="connsiteX23" fmla="*/ 230923 w 534628"/>
                <a:gd name="connsiteY23" fmla="*/ 170074 h 664803"/>
                <a:gd name="connsiteX24" fmla="*/ 235451 w 534628"/>
                <a:gd name="connsiteY24" fmla="*/ 146203 h 664803"/>
                <a:gd name="connsiteX25" fmla="*/ 230231 w 534628"/>
                <a:gd name="connsiteY25" fmla="*/ 128437 h 664803"/>
                <a:gd name="connsiteX26" fmla="*/ 225174 w 534628"/>
                <a:gd name="connsiteY26" fmla="*/ 114300 h 664803"/>
                <a:gd name="connsiteX27" fmla="*/ 238309 w 534628"/>
                <a:gd name="connsiteY27" fmla="*/ 131131 h 664803"/>
                <a:gd name="connsiteX28" fmla="*/ 239264 w 534628"/>
                <a:gd name="connsiteY28" fmla="*/ 126098 h 664803"/>
                <a:gd name="connsiteX29" fmla="*/ 216299 w 534628"/>
                <a:gd name="connsiteY29" fmla="*/ 0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628" h="664803">
                  <a:moveTo>
                    <a:pt x="253547" y="262216"/>
                  </a:moveTo>
                  <a:lnTo>
                    <a:pt x="252936" y="262265"/>
                  </a:lnTo>
                  <a:lnTo>
                    <a:pt x="253592" y="263103"/>
                  </a:lnTo>
                  <a:close/>
                  <a:moveTo>
                    <a:pt x="216299" y="0"/>
                  </a:moveTo>
                  <a:lnTo>
                    <a:pt x="410804" y="249670"/>
                  </a:lnTo>
                  <a:lnTo>
                    <a:pt x="335510" y="255677"/>
                  </a:lnTo>
                  <a:lnTo>
                    <a:pt x="472715" y="431483"/>
                  </a:lnTo>
                  <a:lnTo>
                    <a:pt x="390382" y="437969"/>
                  </a:lnTo>
                  <a:lnTo>
                    <a:pt x="534628" y="622365"/>
                  </a:lnTo>
                  <a:lnTo>
                    <a:pt x="269473" y="643584"/>
                  </a:lnTo>
                  <a:lnTo>
                    <a:pt x="0" y="664803"/>
                  </a:lnTo>
                  <a:lnTo>
                    <a:pt x="41374" y="590358"/>
                  </a:lnTo>
                  <a:cubicBezTo>
                    <a:pt x="173592" y="608564"/>
                    <a:pt x="233917" y="563806"/>
                    <a:pt x="257675" y="500747"/>
                  </a:cubicBezTo>
                  <a:lnTo>
                    <a:pt x="267808" y="447625"/>
                  </a:lnTo>
                  <a:lnTo>
                    <a:pt x="253598" y="448744"/>
                  </a:lnTo>
                  <a:lnTo>
                    <a:pt x="30163" y="466366"/>
                  </a:lnTo>
                  <a:lnTo>
                    <a:pt x="64344" y="404511"/>
                  </a:lnTo>
                  <a:cubicBezTo>
                    <a:pt x="173768" y="419750"/>
                    <a:pt x="223740" y="382749"/>
                    <a:pt x="243463" y="330545"/>
                  </a:cubicBezTo>
                  <a:lnTo>
                    <a:pt x="251236" y="290012"/>
                  </a:lnTo>
                  <a:lnTo>
                    <a:pt x="243272" y="263036"/>
                  </a:lnTo>
                  <a:lnTo>
                    <a:pt x="238950" y="263380"/>
                  </a:lnTo>
                  <a:lnTo>
                    <a:pt x="63500" y="277451"/>
                  </a:lnTo>
                  <a:lnTo>
                    <a:pt x="90465" y="228383"/>
                  </a:lnTo>
                  <a:cubicBezTo>
                    <a:pt x="176347" y="240289"/>
                    <a:pt x="215513" y="211150"/>
                    <a:pt x="230923" y="170074"/>
                  </a:cubicBezTo>
                  <a:lnTo>
                    <a:pt x="235451" y="146203"/>
                  </a:lnTo>
                  <a:lnTo>
                    <a:pt x="230231" y="128437"/>
                  </a:lnTo>
                  <a:cubicBezTo>
                    <a:pt x="227220" y="119470"/>
                    <a:pt x="225174" y="114300"/>
                    <a:pt x="225174" y="114300"/>
                  </a:cubicBezTo>
                  <a:lnTo>
                    <a:pt x="238309" y="131131"/>
                  </a:lnTo>
                  <a:lnTo>
                    <a:pt x="239264" y="126098"/>
                  </a:lnTo>
                  <a:cubicBezTo>
                    <a:pt x="242095" y="65033"/>
                    <a:pt x="216299" y="0"/>
                    <a:pt x="216299" y="0"/>
                  </a:cubicBezTo>
                  <a:close/>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22" name="Freeform 32"/>
            <p:cNvSpPr>
              <a:spLocks noChangeArrowheads="1"/>
            </p:cNvSpPr>
            <p:nvPr/>
          </p:nvSpPr>
          <p:spPr bwMode="auto">
            <a:xfrm>
              <a:off x="2865900" y="979302"/>
              <a:ext cx="860558" cy="1131307"/>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151904 w 474303"/>
                <a:gd name="connsiteY8" fmla="*/ 371879 h 623528"/>
                <a:gd name="connsiteX9" fmla="*/ 77788 w 474303"/>
                <a:gd name="connsiteY9" fmla="*/ 355240 h 623528"/>
                <a:gd name="connsiteX10" fmla="*/ 224442 w 474303"/>
                <a:gd name="connsiteY10" fmla="*/ 213074 h 623528"/>
                <a:gd name="connsiteX11" fmla="*/ 157163 w 474303"/>
                <a:gd name="connsiteY11" fmla="*/ 19814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151904" y="371879"/>
                  </a:lnTo>
                  <a:lnTo>
                    <a:pt x="77788" y="355240"/>
                  </a:lnTo>
                  <a:lnTo>
                    <a:pt x="224442" y="213074"/>
                  </a:lnTo>
                  <a:lnTo>
                    <a:pt x="157163" y="198140"/>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23" name="Freeform 33"/>
            <p:cNvSpPr>
              <a:spLocks noChangeArrowheads="1"/>
            </p:cNvSpPr>
            <p:nvPr/>
          </p:nvSpPr>
          <p:spPr bwMode="auto">
            <a:xfrm>
              <a:off x="2865900" y="979304"/>
              <a:ext cx="860558" cy="1131307"/>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55503 w 474303"/>
                <a:gd name="connsiteY8" fmla="*/ 464531 h 623528"/>
                <a:gd name="connsiteX9" fmla="*/ 266788 w 474303"/>
                <a:gd name="connsiteY9" fmla="*/ 444455 h 623528"/>
                <a:gd name="connsiteX10" fmla="*/ 288952 w 474303"/>
                <a:gd name="connsiteY10" fmla="*/ 402602 h 623528"/>
                <a:gd name="connsiteX11" fmla="*/ 275461 w 474303"/>
                <a:gd name="connsiteY11" fmla="*/ 399618 h 623528"/>
                <a:gd name="connsiteX12" fmla="*/ 77788 w 474303"/>
                <a:gd name="connsiteY12" fmla="*/ 355240 h 623528"/>
                <a:gd name="connsiteX13" fmla="*/ 123792 w 474303"/>
                <a:gd name="connsiteY13" fmla="*/ 310501 h 623528"/>
                <a:gd name="connsiteX14" fmla="*/ 298160 w 474303"/>
                <a:gd name="connsiteY14" fmla="*/ 294031 h 623528"/>
                <a:gd name="connsiteX15" fmla="*/ 317273 w 474303"/>
                <a:gd name="connsiteY15" fmla="*/ 257728 h 623528"/>
                <a:gd name="connsiteX16" fmla="*/ 317529 w 474303"/>
                <a:gd name="connsiteY16" fmla="*/ 233734 h 623528"/>
                <a:gd name="connsiteX17" fmla="*/ 312408 w 474303"/>
                <a:gd name="connsiteY17" fmla="*/ 232600 h 623528"/>
                <a:gd name="connsiteX18" fmla="*/ 157163 w 474303"/>
                <a:gd name="connsiteY18" fmla="*/ 198141 h 623528"/>
                <a:gd name="connsiteX19" fmla="*/ 193459 w 474303"/>
                <a:gd name="connsiteY19" fmla="*/ 163322 h 623528"/>
                <a:gd name="connsiteX20" fmla="*/ 330126 w 474303"/>
                <a:gd name="connsiteY20" fmla="*/ 150293 h 623528"/>
                <a:gd name="connsiteX21" fmla="*/ 339900 w 474303"/>
                <a:gd name="connsiteY21" fmla="*/ 131760 h 623528"/>
                <a:gd name="connsiteX22" fmla="*/ 340076 w 474303"/>
                <a:gd name="connsiteY22" fmla="*/ 115208 h 623528"/>
                <a:gd name="connsiteX23" fmla="*/ 339436 w 474303"/>
                <a:gd name="connsiteY23" fmla="*/ 101600 h 623528"/>
                <a:gd name="connsiteX24" fmla="*/ 346308 w 474303"/>
                <a:gd name="connsiteY24" fmla="*/ 119610 h 623528"/>
                <a:gd name="connsiteX25" fmla="*/ 348929 w 474303"/>
                <a:gd name="connsiteY25" fmla="*/ 114640 h 623528"/>
                <a:gd name="connsiteX26" fmla="*/ 362360 w 474303"/>
                <a:gd name="connsiteY26" fmla="*/ 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55503" y="464531"/>
                  </a:lnTo>
                  <a:cubicBezTo>
                    <a:pt x="165249" y="515387"/>
                    <a:pt x="229431" y="492690"/>
                    <a:pt x="266788" y="444455"/>
                  </a:cubicBezTo>
                  <a:lnTo>
                    <a:pt x="288952" y="402602"/>
                  </a:lnTo>
                  <a:lnTo>
                    <a:pt x="275461" y="399618"/>
                  </a:lnTo>
                  <a:lnTo>
                    <a:pt x="77788" y="355240"/>
                  </a:lnTo>
                  <a:lnTo>
                    <a:pt x="123792" y="310501"/>
                  </a:lnTo>
                  <a:cubicBezTo>
                    <a:pt x="214363" y="352850"/>
                    <a:pt x="267330" y="334060"/>
                    <a:pt x="298160" y="294031"/>
                  </a:cubicBezTo>
                  <a:lnTo>
                    <a:pt x="317273" y="257728"/>
                  </a:lnTo>
                  <a:lnTo>
                    <a:pt x="317529" y="233734"/>
                  </a:lnTo>
                  <a:lnTo>
                    <a:pt x="312408" y="232600"/>
                  </a:lnTo>
                  <a:lnTo>
                    <a:pt x="157163" y="198141"/>
                  </a:lnTo>
                  <a:lnTo>
                    <a:pt x="193459" y="163322"/>
                  </a:lnTo>
                  <a:cubicBezTo>
                    <a:pt x="264478" y="196301"/>
                    <a:pt x="305985" y="181578"/>
                    <a:pt x="330126" y="150293"/>
                  </a:cubicBezTo>
                  <a:lnTo>
                    <a:pt x="339900" y="131760"/>
                  </a:lnTo>
                  <a:lnTo>
                    <a:pt x="340076" y="115208"/>
                  </a:lnTo>
                  <a:cubicBezTo>
                    <a:pt x="339840" y="106629"/>
                    <a:pt x="339436" y="101600"/>
                    <a:pt x="339436" y="101600"/>
                  </a:cubicBezTo>
                  <a:lnTo>
                    <a:pt x="346308" y="119610"/>
                  </a:lnTo>
                  <a:lnTo>
                    <a:pt x="348929" y="114640"/>
                  </a:lnTo>
                  <a:cubicBezTo>
                    <a:pt x="367481" y="62816"/>
                    <a:pt x="362360" y="0"/>
                    <a:pt x="362360" y="0"/>
                  </a:cubicBezTo>
                  <a:close/>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pl-PL"/>
            </a:p>
          </p:txBody>
        </p:sp>
        <p:sp>
          <p:nvSpPr>
            <p:cNvPr id="24" name="Freeform 35"/>
            <p:cNvSpPr>
              <a:spLocks noChangeArrowheads="1"/>
            </p:cNvSpPr>
            <p:nvPr/>
          </p:nvSpPr>
          <p:spPr bwMode="auto">
            <a:xfrm>
              <a:off x="4167944" y="325466"/>
              <a:ext cx="1535053" cy="1482227"/>
            </a:xfrm>
            <a:custGeom>
              <a:avLst/>
              <a:gdLst>
                <a:gd name="connsiteX0" fmla="*/ 451036 w 599715"/>
                <a:gd name="connsiteY0" fmla="*/ 342900 h 579077"/>
                <a:gd name="connsiteX1" fmla="*/ 460016 w 599715"/>
                <a:gd name="connsiteY1" fmla="*/ 351881 h 579077"/>
                <a:gd name="connsiteX2" fmla="*/ 420143 w 599715"/>
                <a:gd name="connsiteY2" fmla="*/ 391753 h 579077"/>
                <a:gd name="connsiteX3" fmla="*/ 411162 w 599715"/>
                <a:gd name="connsiteY3" fmla="*/ 382414 h 579077"/>
                <a:gd name="connsiteX4" fmla="*/ 420143 w 599715"/>
                <a:gd name="connsiteY4" fmla="*/ 373433 h 579077"/>
                <a:gd name="connsiteX5" fmla="*/ 441696 w 599715"/>
                <a:gd name="connsiteY5" fmla="*/ 351881 h 579077"/>
                <a:gd name="connsiteX6" fmla="*/ 451036 w 599715"/>
                <a:gd name="connsiteY6" fmla="*/ 342900 h 579077"/>
                <a:gd name="connsiteX7" fmla="*/ 15063 w 599715"/>
                <a:gd name="connsiteY7" fmla="*/ 239204 h 579077"/>
                <a:gd name="connsiteX8" fmla="*/ 22236 w 599715"/>
                <a:gd name="connsiteY8" fmla="*/ 249633 h 579077"/>
                <a:gd name="connsiteX9" fmla="*/ 17933 w 599715"/>
                <a:gd name="connsiteY9" fmla="*/ 299263 h 579077"/>
                <a:gd name="connsiteX10" fmla="*/ 93250 w 599715"/>
                <a:gd name="connsiteY10" fmla="*/ 490948 h 579077"/>
                <a:gd name="connsiteX11" fmla="*/ 92892 w 599715"/>
                <a:gd name="connsiteY11" fmla="*/ 503535 h 579077"/>
                <a:gd name="connsiteX12" fmla="*/ 86436 w 599715"/>
                <a:gd name="connsiteY12" fmla="*/ 506053 h 579077"/>
                <a:gd name="connsiteX13" fmla="*/ 79980 w 599715"/>
                <a:gd name="connsiteY13" fmla="*/ 503176 h 579077"/>
                <a:gd name="connsiteX14" fmla="*/ 0 w 599715"/>
                <a:gd name="connsiteY14" fmla="*/ 299263 h 579077"/>
                <a:gd name="connsiteX15" fmla="*/ 4304 w 599715"/>
                <a:gd name="connsiteY15" fmla="*/ 246396 h 579077"/>
                <a:gd name="connsiteX16" fmla="*/ 15063 w 599715"/>
                <a:gd name="connsiteY16" fmla="*/ 239204 h 579077"/>
                <a:gd name="connsiteX17" fmla="*/ 413005 w 599715"/>
                <a:gd name="connsiteY17" fmla="*/ 229055 h 579077"/>
                <a:gd name="connsiteX18" fmla="*/ 341824 w 599715"/>
                <a:gd name="connsiteY18" fmla="*/ 345335 h 579077"/>
                <a:gd name="connsiteX19" fmla="*/ 413005 w 599715"/>
                <a:gd name="connsiteY19" fmla="*/ 416615 h 579077"/>
                <a:gd name="connsiteX20" fmla="*/ 484544 w 599715"/>
                <a:gd name="connsiteY20" fmla="*/ 345335 h 579077"/>
                <a:gd name="connsiteX21" fmla="*/ 413005 w 599715"/>
                <a:gd name="connsiteY21" fmla="*/ 229055 h 579077"/>
                <a:gd name="connsiteX22" fmla="*/ 407252 w 599715"/>
                <a:gd name="connsiteY22" fmla="*/ 209615 h 579077"/>
                <a:gd name="connsiteX23" fmla="*/ 419475 w 599715"/>
                <a:gd name="connsiteY23" fmla="*/ 209615 h 579077"/>
                <a:gd name="connsiteX24" fmla="*/ 502878 w 599715"/>
                <a:gd name="connsiteY24" fmla="*/ 345335 h 579077"/>
                <a:gd name="connsiteX25" fmla="*/ 413005 w 599715"/>
                <a:gd name="connsiteY25" fmla="*/ 434615 h 579077"/>
                <a:gd name="connsiteX26" fmla="*/ 323850 w 599715"/>
                <a:gd name="connsiteY26" fmla="*/ 345335 h 579077"/>
                <a:gd name="connsiteX27" fmla="*/ 407252 w 599715"/>
                <a:gd name="connsiteY27" fmla="*/ 209615 h 579077"/>
                <a:gd name="connsiteX28" fmla="*/ 304178 w 599715"/>
                <a:gd name="connsiteY28" fmla="*/ 146042 h 579077"/>
                <a:gd name="connsiteX29" fmla="*/ 170599 w 599715"/>
                <a:gd name="connsiteY29" fmla="*/ 298630 h 579077"/>
                <a:gd name="connsiteX30" fmla="*/ 186081 w 599715"/>
                <a:gd name="connsiteY30" fmla="*/ 399273 h 579077"/>
                <a:gd name="connsiteX31" fmla="*/ 260972 w 599715"/>
                <a:gd name="connsiteY31" fmla="*/ 438232 h 579077"/>
                <a:gd name="connsiteX32" fmla="*/ 304178 w 599715"/>
                <a:gd name="connsiteY32" fmla="*/ 146042 h 579077"/>
                <a:gd name="connsiteX33" fmla="*/ 465859 w 599715"/>
                <a:gd name="connsiteY33" fmla="*/ 120706 h 579077"/>
                <a:gd name="connsiteX34" fmla="*/ 544151 w 599715"/>
                <a:gd name="connsiteY34" fmla="*/ 299868 h 579077"/>
                <a:gd name="connsiteX35" fmla="*/ 535132 w 599715"/>
                <a:gd name="connsiteY35" fmla="*/ 309203 h 579077"/>
                <a:gd name="connsiteX36" fmla="*/ 526112 w 599715"/>
                <a:gd name="connsiteY36" fmla="*/ 299868 h 579077"/>
                <a:gd name="connsiteX37" fmla="*/ 453231 w 599715"/>
                <a:gd name="connsiteY37" fmla="*/ 133991 h 579077"/>
                <a:gd name="connsiteX38" fmla="*/ 452870 w 599715"/>
                <a:gd name="connsiteY38" fmla="*/ 121065 h 579077"/>
                <a:gd name="connsiteX39" fmla="*/ 465859 w 599715"/>
                <a:gd name="connsiteY39" fmla="*/ 120706 h 579077"/>
                <a:gd name="connsiteX40" fmla="*/ 342343 w 599715"/>
                <a:gd name="connsiteY40" fmla="*/ 106362 h 579077"/>
                <a:gd name="connsiteX41" fmla="*/ 343423 w 599715"/>
                <a:gd name="connsiteY41" fmla="*/ 106362 h 579077"/>
                <a:gd name="connsiteX42" fmla="*/ 345944 w 599715"/>
                <a:gd name="connsiteY42" fmla="*/ 106722 h 579077"/>
                <a:gd name="connsiteX43" fmla="*/ 346304 w 599715"/>
                <a:gd name="connsiteY43" fmla="*/ 107083 h 579077"/>
                <a:gd name="connsiteX44" fmla="*/ 348824 w 599715"/>
                <a:gd name="connsiteY44" fmla="*/ 108526 h 579077"/>
                <a:gd name="connsiteX45" fmla="*/ 349184 w 599715"/>
                <a:gd name="connsiteY45" fmla="*/ 108887 h 579077"/>
                <a:gd name="connsiteX46" fmla="*/ 349544 w 599715"/>
                <a:gd name="connsiteY46" fmla="*/ 109248 h 579077"/>
                <a:gd name="connsiteX47" fmla="*/ 350985 w 599715"/>
                <a:gd name="connsiteY47" fmla="*/ 111051 h 579077"/>
                <a:gd name="connsiteX48" fmla="*/ 351345 w 599715"/>
                <a:gd name="connsiteY48" fmla="*/ 112133 h 579077"/>
                <a:gd name="connsiteX49" fmla="*/ 351705 w 599715"/>
                <a:gd name="connsiteY49" fmla="*/ 114658 h 579077"/>
                <a:gd name="connsiteX50" fmla="*/ 352065 w 599715"/>
                <a:gd name="connsiteY50" fmla="*/ 115380 h 579077"/>
                <a:gd name="connsiteX51" fmla="*/ 351705 w 599715"/>
                <a:gd name="connsiteY51" fmla="*/ 117905 h 579077"/>
                <a:gd name="connsiteX52" fmla="*/ 340543 w 599715"/>
                <a:gd name="connsiteY52" fmla="*/ 248849 h 579077"/>
                <a:gd name="connsiteX53" fmla="*/ 332622 w 599715"/>
                <a:gd name="connsiteY53" fmla="*/ 258589 h 579077"/>
                <a:gd name="connsiteX54" fmla="*/ 322540 w 599715"/>
                <a:gd name="connsiteY54" fmla="*/ 250292 h 579077"/>
                <a:gd name="connsiteX55" fmla="*/ 326861 w 599715"/>
                <a:gd name="connsiteY55" fmla="*/ 147124 h 579077"/>
                <a:gd name="connsiteX56" fmla="*/ 281135 w 599715"/>
                <a:gd name="connsiteY56" fmla="*/ 438232 h 579077"/>
                <a:gd name="connsiteX57" fmla="*/ 312459 w 599715"/>
                <a:gd name="connsiteY57" fmla="*/ 423442 h 579077"/>
                <a:gd name="connsiteX58" fmla="*/ 325421 w 599715"/>
                <a:gd name="connsiteY58" fmla="*/ 425967 h 579077"/>
                <a:gd name="connsiteX59" fmla="*/ 322540 w 599715"/>
                <a:gd name="connsiteY59" fmla="*/ 438592 h 579077"/>
                <a:gd name="connsiteX60" fmla="*/ 290136 w 599715"/>
                <a:gd name="connsiteY60" fmla="*/ 454464 h 579077"/>
                <a:gd name="connsiteX61" fmla="*/ 304178 w 599715"/>
                <a:gd name="connsiteY61" fmla="*/ 475387 h 579077"/>
                <a:gd name="connsiteX62" fmla="*/ 302738 w 599715"/>
                <a:gd name="connsiteY62" fmla="*/ 488012 h 579077"/>
                <a:gd name="connsiteX63" fmla="*/ 296977 w 599715"/>
                <a:gd name="connsiteY63" fmla="*/ 490177 h 579077"/>
                <a:gd name="connsiteX64" fmla="*/ 289776 w 599715"/>
                <a:gd name="connsiteY64" fmla="*/ 486569 h 579077"/>
                <a:gd name="connsiteX65" fmla="*/ 271053 w 599715"/>
                <a:gd name="connsiteY65" fmla="*/ 457711 h 579077"/>
                <a:gd name="connsiteX66" fmla="*/ 171679 w 599715"/>
                <a:gd name="connsiteY66" fmla="*/ 410456 h 579077"/>
                <a:gd name="connsiteX67" fmla="*/ 152956 w 599715"/>
                <a:gd name="connsiteY67" fmla="*/ 295022 h 579077"/>
                <a:gd name="connsiteX68" fmla="*/ 339463 w 599715"/>
                <a:gd name="connsiteY68" fmla="*/ 107083 h 579077"/>
                <a:gd name="connsiteX69" fmla="*/ 342343 w 599715"/>
                <a:gd name="connsiteY69" fmla="*/ 106362 h 579077"/>
                <a:gd name="connsiteX70" fmla="*/ 299208 w 599715"/>
                <a:gd name="connsiteY70" fmla="*/ 55562 h 579077"/>
                <a:gd name="connsiteX71" fmla="*/ 308211 w 599715"/>
                <a:gd name="connsiteY71" fmla="*/ 64919 h 579077"/>
                <a:gd name="connsiteX72" fmla="*/ 299208 w 599715"/>
                <a:gd name="connsiteY72" fmla="*/ 73916 h 579077"/>
                <a:gd name="connsiteX73" fmla="*/ 71980 w 599715"/>
                <a:gd name="connsiteY73" fmla="*/ 300651 h 579077"/>
                <a:gd name="connsiteX74" fmla="*/ 299208 w 599715"/>
                <a:gd name="connsiteY74" fmla="*/ 527386 h 579077"/>
                <a:gd name="connsiteX75" fmla="*/ 453335 w 599715"/>
                <a:gd name="connsiteY75" fmla="*/ 466923 h 579077"/>
                <a:gd name="connsiteX76" fmla="*/ 466299 w 599715"/>
                <a:gd name="connsiteY76" fmla="*/ 467643 h 579077"/>
                <a:gd name="connsiteX77" fmla="*/ 465939 w 599715"/>
                <a:gd name="connsiteY77" fmla="*/ 480239 h 579077"/>
                <a:gd name="connsiteX78" fmla="*/ 299208 w 599715"/>
                <a:gd name="connsiteY78" fmla="*/ 545740 h 579077"/>
                <a:gd name="connsiteX79" fmla="*/ 53975 w 599715"/>
                <a:gd name="connsiteY79" fmla="*/ 300651 h 579077"/>
                <a:gd name="connsiteX80" fmla="*/ 299208 w 599715"/>
                <a:gd name="connsiteY80" fmla="*/ 55562 h 579077"/>
                <a:gd name="connsiteX81" fmla="*/ 300319 w 599715"/>
                <a:gd name="connsiteY81" fmla="*/ 0 h 579077"/>
                <a:gd name="connsiteX82" fmla="*/ 599715 w 599715"/>
                <a:gd name="connsiteY82" fmla="*/ 299808 h 579077"/>
                <a:gd name="connsiteX83" fmla="*/ 411647 w 599715"/>
                <a:gd name="connsiteY83" fmla="*/ 578356 h 579077"/>
                <a:gd name="connsiteX84" fmla="*/ 408044 w 599715"/>
                <a:gd name="connsiteY84" fmla="*/ 579077 h 579077"/>
                <a:gd name="connsiteX85" fmla="*/ 399757 w 599715"/>
                <a:gd name="connsiteY85" fmla="*/ 573311 h 579077"/>
                <a:gd name="connsiteX86" fmla="*/ 404801 w 599715"/>
                <a:gd name="connsiteY86" fmla="*/ 561420 h 579077"/>
                <a:gd name="connsiteX87" fmla="*/ 581701 w 599715"/>
                <a:gd name="connsiteY87" fmla="*/ 299808 h 579077"/>
                <a:gd name="connsiteX88" fmla="*/ 300319 w 599715"/>
                <a:gd name="connsiteY88" fmla="*/ 18017 h 579077"/>
                <a:gd name="connsiteX89" fmla="*/ 207005 w 599715"/>
                <a:gd name="connsiteY89" fmla="*/ 33872 h 579077"/>
                <a:gd name="connsiteX90" fmla="*/ 195116 w 599715"/>
                <a:gd name="connsiteY90" fmla="*/ 28467 h 579077"/>
                <a:gd name="connsiteX91" fmla="*/ 200880 w 599715"/>
                <a:gd name="connsiteY91" fmla="*/ 16936 h 579077"/>
                <a:gd name="connsiteX92" fmla="*/ 300319 w 599715"/>
                <a:gd name="connsiteY92" fmla="*/ 0 h 57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9715" h="579077">
                  <a:moveTo>
                    <a:pt x="451036" y="342900"/>
                  </a:moveTo>
                  <a:cubicBezTo>
                    <a:pt x="456065" y="342900"/>
                    <a:pt x="460016" y="346852"/>
                    <a:pt x="460016" y="351881"/>
                  </a:cubicBezTo>
                  <a:cubicBezTo>
                    <a:pt x="460016" y="373792"/>
                    <a:pt x="442414" y="391753"/>
                    <a:pt x="420143" y="391753"/>
                  </a:cubicBezTo>
                  <a:cubicBezTo>
                    <a:pt x="415473" y="391753"/>
                    <a:pt x="411162" y="387442"/>
                    <a:pt x="411162" y="382414"/>
                  </a:cubicBezTo>
                  <a:cubicBezTo>
                    <a:pt x="411162" y="377744"/>
                    <a:pt x="415473" y="373433"/>
                    <a:pt x="420143" y="373433"/>
                  </a:cubicBezTo>
                  <a:cubicBezTo>
                    <a:pt x="431997" y="373433"/>
                    <a:pt x="441696" y="363735"/>
                    <a:pt x="441696" y="351881"/>
                  </a:cubicBezTo>
                  <a:cubicBezTo>
                    <a:pt x="441696" y="346852"/>
                    <a:pt x="445647" y="342900"/>
                    <a:pt x="451036" y="342900"/>
                  </a:cubicBezTo>
                  <a:close/>
                  <a:moveTo>
                    <a:pt x="15063" y="239204"/>
                  </a:moveTo>
                  <a:cubicBezTo>
                    <a:pt x="19726" y="240283"/>
                    <a:pt x="23312" y="244598"/>
                    <a:pt x="22236" y="249633"/>
                  </a:cubicBezTo>
                  <a:cubicBezTo>
                    <a:pt x="19367" y="265817"/>
                    <a:pt x="17933" y="282719"/>
                    <a:pt x="17933" y="299263"/>
                  </a:cubicBezTo>
                  <a:cubicBezTo>
                    <a:pt x="17933" y="370830"/>
                    <a:pt x="44832" y="438801"/>
                    <a:pt x="93250" y="490948"/>
                  </a:cubicBezTo>
                  <a:cubicBezTo>
                    <a:pt x="96478" y="494544"/>
                    <a:pt x="96478" y="500298"/>
                    <a:pt x="92892" y="503535"/>
                  </a:cubicBezTo>
                  <a:cubicBezTo>
                    <a:pt x="90740" y="505333"/>
                    <a:pt x="88588" y="506053"/>
                    <a:pt x="86436" y="506053"/>
                  </a:cubicBezTo>
                  <a:cubicBezTo>
                    <a:pt x="83925" y="506053"/>
                    <a:pt x="81415" y="504974"/>
                    <a:pt x="79980" y="503176"/>
                  </a:cubicBezTo>
                  <a:cubicBezTo>
                    <a:pt x="28334" y="447432"/>
                    <a:pt x="0" y="375146"/>
                    <a:pt x="0" y="299263"/>
                  </a:cubicBezTo>
                  <a:cubicBezTo>
                    <a:pt x="0" y="281640"/>
                    <a:pt x="1434" y="263659"/>
                    <a:pt x="4304" y="246396"/>
                  </a:cubicBezTo>
                  <a:cubicBezTo>
                    <a:pt x="5380" y="241721"/>
                    <a:pt x="10042" y="238125"/>
                    <a:pt x="15063" y="239204"/>
                  </a:cubicBezTo>
                  <a:close/>
                  <a:moveTo>
                    <a:pt x="413005" y="229055"/>
                  </a:moveTo>
                  <a:cubicBezTo>
                    <a:pt x="388558" y="253895"/>
                    <a:pt x="341824" y="308975"/>
                    <a:pt x="341824" y="345335"/>
                  </a:cubicBezTo>
                  <a:cubicBezTo>
                    <a:pt x="341824" y="384575"/>
                    <a:pt x="373819" y="416615"/>
                    <a:pt x="413005" y="416615"/>
                  </a:cubicBezTo>
                  <a:cubicBezTo>
                    <a:pt x="452549" y="416615"/>
                    <a:pt x="484544" y="384575"/>
                    <a:pt x="484544" y="345335"/>
                  </a:cubicBezTo>
                  <a:cubicBezTo>
                    <a:pt x="484544" y="308615"/>
                    <a:pt x="437810" y="253895"/>
                    <a:pt x="413005" y="229055"/>
                  </a:cubicBezTo>
                  <a:close/>
                  <a:moveTo>
                    <a:pt x="407252" y="209615"/>
                  </a:moveTo>
                  <a:cubicBezTo>
                    <a:pt x="410488" y="206375"/>
                    <a:pt x="415880" y="206375"/>
                    <a:pt x="419475" y="209615"/>
                  </a:cubicBezTo>
                  <a:cubicBezTo>
                    <a:pt x="423070" y="212855"/>
                    <a:pt x="502878" y="289175"/>
                    <a:pt x="502878" y="345335"/>
                  </a:cubicBezTo>
                  <a:cubicBezTo>
                    <a:pt x="502878" y="394655"/>
                    <a:pt x="462615" y="434615"/>
                    <a:pt x="413005" y="434615"/>
                  </a:cubicBezTo>
                  <a:cubicBezTo>
                    <a:pt x="364113" y="434615"/>
                    <a:pt x="323850" y="394655"/>
                    <a:pt x="323850" y="345335"/>
                  </a:cubicBezTo>
                  <a:cubicBezTo>
                    <a:pt x="323850" y="289535"/>
                    <a:pt x="403657" y="213215"/>
                    <a:pt x="407252" y="209615"/>
                  </a:cubicBezTo>
                  <a:close/>
                  <a:moveTo>
                    <a:pt x="304178" y="146042"/>
                  </a:moveTo>
                  <a:cubicBezTo>
                    <a:pt x="257011" y="174539"/>
                    <a:pt x="186081" y="227566"/>
                    <a:pt x="170599" y="298630"/>
                  </a:cubicBezTo>
                  <a:cubicBezTo>
                    <a:pt x="161597" y="341195"/>
                    <a:pt x="166638" y="375104"/>
                    <a:pt x="186081" y="399273"/>
                  </a:cubicBezTo>
                  <a:cubicBezTo>
                    <a:pt x="207324" y="425967"/>
                    <a:pt x="241529" y="435346"/>
                    <a:pt x="260972" y="438232"/>
                  </a:cubicBezTo>
                  <a:cubicBezTo>
                    <a:pt x="232528" y="376908"/>
                    <a:pt x="208764" y="268689"/>
                    <a:pt x="304178" y="146042"/>
                  </a:cubicBezTo>
                  <a:close/>
                  <a:moveTo>
                    <a:pt x="465859" y="120706"/>
                  </a:moveTo>
                  <a:cubicBezTo>
                    <a:pt x="515649" y="167022"/>
                    <a:pt x="544151" y="232368"/>
                    <a:pt x="544151" y="299868"/>
                  </a:cubicBezTo>
                  <a:cubicBezTo>
                    <a:pt x="544151" y="304894"/>
                    <a:pt x="540183" y="309203"/>
                    <a:pt x="535132" y="309203"/>
                  </a:cubicBezTo>
                  <a:cubicBezTo>
                    <a:pt x="530080" y="309203"/>
                    <a:pt x="526112" y="304894"/>
                    <a:pt x="526112" y="299868"/>
                  </a:cubicBezTo>
                  <a:cubicBezTo>
                    <a:pt x="526112" y="237035"/>
                    <a:pt x="499413" y="176717"/>
                    <a:pt x="453231" y="133991"/>
                  </a:cubicBezTo>
                  <a:cubicBezTo>
                    <a:pt x="449623" y="130759"/>
                    <a:pt x="449262" y="125015"/>
                    <a:pt x="452870" y="121065"/>
                  </a:cubicBezTo>
                  <a:cubicBezTo>
                    <a:pt x="456117" y="117475"/>
                    <a:pt x="461890" y="117475"/>
                    <a:pt x="465859" y="120706"/>
                  </a:cubicBezTo>
                  <a:close/>
                  <a:moveTo>
                    <a:pt x="342343" y="106362"/>
                  </a:moveTo>
                  <a:cubicBezTo>
                    <a:pt x="342703" y="106362"/>
                    <a:pt x="343063" y="106362"/>
                    <a:pt x="343423" y="106362"/>
                  </a:cubicBezTo>
                  <a:cubicBezTo>
                    <a:pt x="344144" y="106362"/>
                    <a:pt x="344864" y="106722"/>
                    <a:pt x="345944" y="106722"/>
                  </a:cubicBezTo>
                  <a:cubicBezTo>
                    <a:pt x="345944" y="106722"/>
                    <a:pt x="346304" y="106722"/>
                    <a:pt x="346304" y="107083"/>
                  </a:cubicBezTo>
                  <a:cubicBezTo>
                    <a:pt x="347384" y="107444"/>
                    <a:pt x="348104" y="107805"/>
                    <a:pt x="348824" y="108526"/>
                  </a:cubicBezTo>
                  <a:cubicBezTo>
                    <a:pt x="349184" y="108526"/>
                    <a:pt x="349184" y="108887"/>
                    <a:pt x="349184" y="108887"/>
                  </a:cubicBezTo>
                  <a:cubicBezTo>
                    <a:pt x="349184" y="108887"/>
                    <a:pt x="349184" y="109248"/>
                    <a:pt x="349544" y="109248"/>
                  </a:cubicBezTo>
                  <a:cubicBezTo>
                    <a:pt x="350264" y="109608"/>
                    <a:pt x="350625" y="110690"/>
                    <a:pt x="350985" y="111051"/>
                  </a:cubicBezTo>
                  <a:cubicBezTo>
                    <a:pt x="351345" y="111773"/>
                    <a:pt x="351345" y="111773"/>
                    <a:pt x="351345" y="112133"/>
                  </a:cubicBezTo>
                  <a:cubicBezTo>
                    <a:pt x="351705" y="112855"/>
                    <a:pt x="351705" y="113937"/>
                    <a:pt x="351705" y="114658"/>
                  </a:cubicBezTo>
                  <a:cubicBezTo>
                    <a:pt x="351705" y="114658"/>
                    <a:pt x="352065" y="115019"/>
                    <a:pt x="352065" y="115380"/>
                  </a:cubicBezTo>
                  <a:cubicBezTo>
                    <a:pt x="352065" y="116101"/>
                    <a:pt x="351705" y="116823"/>
                    <a:pt x="351705" y="117905"/>
                  </a:cubicBezTo>
                  <a:cubicBezTo>
                    <a:pt x="351345" y="118266"/>
                    <a:pt x="334422" y="177425"/>
                    <a:pt x="340543" y="248849"/>
                  </a:cubicBezTo>
                  <a:cubicBezTo>
                    <a:pt x="340903" y="253899"/>
                    <a:pt x="337303" y="258228"/>
                    <a:pt x="332622" y="258589"/>
                  </a:cubicBezTo>
                  <a:cubicBezTo>
                    <a:pt x="327221" y="259310"/>
                    <a:pt x="323261" y="255342"/>
                    <a:pt x="322540" y="250292"/>
                  </a:cubicBezTo>
                  <a:cubicBezTo>
                    <a:pt x="318940" y="208808"/>
                    <a:pt x="322540" y="172375"/>
                    <a:pt x="326861" y="147124"/>
                  </a:cubicBezTo>
                  <a:cubicBezTo>
                    <a:pt x="223886" y="271575"/>
                    <a:pt x="252330" y="381237"/>
                    <a:pt x="281135" y="438232"/>
                  </a:cubicBezTo>
                  <a:cubicBezTo>
                    <a:pt x="288696" y="436067"/>
                    <a:pt x="300577" y="431378"/>
                    <a:pt x="312459" y="423442"/>
                  </a:cubicBezTo>
                  <a:cubicBezTo>
                    <a:pt x="316780" y="420917"/>
                    <a:pt x="322180" y="421638"/>
                    <a:pt x="325421" y="425967"/>
                  </a:cubicBezTo>
                  <a:cubicBezTo>
                    <a:pt x="327941" y="429935"/>
                    <a:pt x="326861" y="435707"/>
                    <a:pt x="322540" y="438592"/>
                  </a:cubicBezTo>
                  <a:cubicBezTo>
                    <a:pt x="311019" y="446528"/>
                    <a:pt x="298777" y="451579"/>
                    <a:pt x="290136" y="454464"/>
                  </a:cubicBezTo>
                  <a:cubicBezTo>
                    <a:pt x="295897" y="463843"/>
                    <a:pt x="300937" y="471058"/>
                    <a:pt x="304178" y="475387"/>
                  </a:cubicBezTo>
                  <a:cubicBezTo>
                    <a:pt x="307418" y="479355"/>
                    <a:pt x="306698" y="485126"/>
                    <a:pt x="302738" y="488012"/>
                  </a:cubicBezTo>
                  <a:cubicBezTo>
                    <a:pt x="300937" y="489455"/>
                    <a:pt x="299137" y="490177"/>
                    <a:pt x="296977" y="490177"/>
                  </a:cubicBezTo>
                  <a:cubicBezTo>
                    <a:pt x="294456" y="490177"/>
                    <a:pt x="291936" y="488734"/>
                    <a:pt x="289776" y="486569"/>
                  </a:cubicBezTo>
                  <a:cubicBezTo>
                    <a:pt x="285815" y="481158"/>
                    <a:pt x="278614" y="471058"/>
                    <a:pt x="271053" y="457711"/>
                  </a:cubicBezTo>
                  <a:cubicBezTo>
                    <a:pt x="255211" y="456629"/>
                    <a:pt x="203003" y="450136"/>
                    <a:pt x="171679" y="410456"/>
                  </a:cubicBezTo>
                  <a:cubicBezTo>
                    <a:pt x="148996" y="381958"/>
                    <a:pt x="142875" y="343000"/>
                    <a:pt x="152956" y="295022"/>
                  </a:cubicBezTo>
                  <a:cubicBezTo>
                    <a:pt x="177800" y="178147"/>
                    <a:pt x="332982" y="109608"/>
                    <a:pt x="339463" y="107083"/>
                  </a:cubicBezTo>
                  <a:cubicBezTo>
                    <a:pt x="340543" y="106722"/>
                    <a:pt x="341623" y="106362"/>
                    <a:pt x="342343" y="106362"/>
                  </a:cubicBezTo>
                  <a:close/>
                  <a:moveTo>
                    <a:pt x="299208" y="55562"/>
                  </a:moveTo>
                  <a:cubicBezTo>
                    <a:pt x="303890" y="55562"/>
                    <a:pt x="308211" y="59881"/>
                    <a:pt x="308211" y="64919"/>
                  </a:cubicBezTo>
                  <a:cubicBezTo>
                    <a:pt x="308211" y="69958"/>
                    <a:pt x="303890" y="73916"/>
                    <a:pt x="299208" y="73916"/>
                  </a:cubicBezTo>
                  <a:cubicBezTo>
                    <a:pt x="173891" y="73916"/>
                    <a:pt x="71980" y="175407"/>
                    <a:pt x="71980" y="300651"/>
                  </a:cubicBezTo>
                  <a:cubicBezTo>
                    <a:pt x="71980" y="425895"/>
                    <a:pt x="173891" y="527386"/>
                    <a:pt x="299208" y="527386"/>
                  </a:cubicBezTo>
                  <a:cubicBezTo>
                    <a:pt x="356466" y="527386"/>
                    <a:pt x="411203" y="505792"/>
                    <a:pt x="453335" y="466923"/>
                  </a:cubicBezTo>
                  <a:cubicBezTo>
                    <a:pt x="457296" y="463684"/>
                    <a:pt x="462698" y="464044"/>
                    <a:pt x="466299" y="467643"/>
                  </a:cubicBezTo>
                  <a:cubicBezTo>
                    <a:pt x="469540" y="471242"/>
                    <a:pt x="469540" y="477000"/>
                    <a:pt x="465939" y="480239"/>
                  </a:cubicBezTo>
                  <a:cubicBezTo>
                    <a:pt x="420205" y="522347"/>
                    <a:pt x="361147" y="545740"/>
                    <a:pt x="299208" y="545740"/>
                  </a:cubicBezTo>
                  <a:cubicBezTo>
                    <a:pt x="163808" y="545740"/>
                    <a:pt x="53975" y="435612"/>
                    <a:pt x="53975" y="300651"/>
                  </a:cubicBezTo>
                  <a:cubicBezTo>
                    <a:pt x="53975" y="165690"/>
                    <a:pt x="163808" y="55562"/>
                    <a:pt x="299208" y="55562"/>
                  </a:cubicBezTo>
                  <a:close/>
                  <a:moveTo>
                    <a:pt x="300319" y="0"/>
                  </a:moveTo>
                  <a:cubicBezTo>
                    <a:pt x="465329" y="0"/>
                    <a:pt x="599715" y="134409"/>
                    <a:pt x="599715" y="299808"/>
                  </a:cubicBezTo>
                  <a:cubicBezTo>
                    <a:pt x="599715" y="423047"/>
                    <a:pt x="525857" y="532592"/>
                    <a:pt x="411647" y="578356"/>
                  </a:cubicBezTo>
                  <a:cubicBezTo>
                    <a:pt x="410566" y="578717"/>
                    <a:pt x="409124" y="579077"/>
                    <a:pt x="408044" y="579077"/>
                  </a:cubicBezTo>
                  <a:cubicBezTo>
                    <a:pt x="404441" y="579077"/>
                    <a:pt x="401198" y="576554"/>
                    <a:pt x="399757" y="573311"/>
                  </a:cubicBezTo>
                  <a:cubicBezTo>
                    <a:pt x="397956" y="568627"/>
                    <a:pt x="400117" y="563222"/>
                    <a:pt x="404801" y="561420"/>
                  </a:cubicBezTo>
                  <a:cubicBezTo>
                    <a:pt x="512166" y="518178"/>
                    <a:pt x="581701" y="415480"/>
                    <a:pt x="581701" y="299808"/>
                  </a:cubicBezTo>
                  <a:cubicBezTo>
                    <a:pt x="581701" y="144499"/>
                    <a:pt x="455241" y="18017"/>
                    <a:pt x="300319" y="18017"/>
                  </a:cubicBezTo>
                  <a:cubicBezTo>
                    <a:pt x="268253" y="18017"/>
                    <a:pt x="236909" y="23422"/>
                    <a:pt x="207005" y="33872"/>
                  </a:cubicBezTo>
                  <a:cubicBezTo>
                    <a:pt x="202322" y="35674"/>
                    <a:pt x="196917" y="33152"/>
                    <a:pt x="195116" y="28467"/>
                  </a:cubicBezTo>
                  <a:cubicBezTo>
                    <a:pt x="193675" y="23783"/>
                    <a:pt x="196197" y="18377"/>
                    <a:pt x="200880" y="16936"/>
                  </a:cubicBezTo>
                  <a:cubicBezTo>
                    <a:pt x="232946" y="5765"/>
                    <a:pt x="266092" y="0"/>
                    <a:pt x="300319" y="0"/>
                  </a:cubicBezTo>
                  <a:close/>
                </a:path>
              </a:pathLst>
            </a:custGeom>
            <a:solidFill>
              <a:schemeClr val="accent6">
                <a:lumMod val="50000"/>
              </a:schemeClr>
            </a:solidFill>
            <a:ln>
              <a:noFill/>
            </a:ln>
            <a:effectLst/>
          </p:spPr>
          <p:txBody>
            <a:bodyPr wrap="square" anchor="ctr">
              <a:noAutofit/>
            </a:bodyPr>
            <a:lstStyle/>
            <a:p>
              <a:endParaRPr lang="pl-PL"/>
            </a:p>
          </p:txBody>
        </p:sp>
        <p:pic>
          <p:nvPicPr>
            <p:cNvPr id="25" name="Grafika 50" descr="Kiełkujące nasionko"/>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12"/>
                </a:ext>
              </a:extLst>
            </a:blip>
            <a:stretch>
              <a:fillRect/>
            </a:stretch>
          </p:blipFill>
          <p:spPr>
            <a:xfrm>
              <a:off x="3820277" y="7619842"/>
              <a:ext cx="1748133" cy="1820968"/>
            </a:xfrm>
            <a:prstGeom prst="rect">
              <a:avLst/>
            </a:prstGeom>
          </p:spPr>
        </p:pic>
      </p:grpSp>
    </p:spTree>
    <p:extLst>
      <p:ext uri="{BB962C8B-B14F-4D97-AF65-F5344CB8AC3E}">
        <p14:creationId xmlns:p14="http://schemas.microsoft.com/office/powerpoint/2010/main" val="287606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Pojęcia - zielona i niebieska infrastruktura (BZI) </a:t>
            </a:r>
            <a:endParaRPr lang="pl-PL" dirty="0"/>
          </a:p>
        </p:txBody>
      </p:sp>
      <p:sp>
        <p:nvSpPr>
          <p:cNvPr id="3" name="Symbol zastępczy zawartości 2"/>
          <p:cNvSpPr>
            <a:spLocks noGrp="1"/>
          </p:cNvSpPr>
          <p:nvPr>
            <p:ph idx="1"/>
          </p:nvPr>
        </p:nvSpPr>
        <p:spPr>
          <a:xfrm>
            <a:off x="1097280" y="1916482"/>
            <a:ext cx="10058400" cy="4142735"/>
          </a:xfrm>
        </p:spPr>
        <p:txBody>
          <a:bodyPr>
            <a:normAutofit/>
          </a:bodyPr>
          <a:lstStyle/>
          <a:p>
            <a:pPr>
              <a:buFont typeface="Wingdings" panose="05000000000000000000" pitchFamily="2" charset="2"/>
              <a:buChar char="§"/>
            </a:pPr>
            <a:r>
              <a:rPr lang="pl-PL" dirty="0" smtClean="0"/>
              <a:t> Sieć </a:t>
            </a:r>
            <a:r>
              <a:rPr lang="pl-PL" dirty="0"/>
              <a:t>wysokiej jakości naturalnych i </a:t>
            </a:r>
            <a:r>
              <a:rPr lang="pl-PL" dirty="0" smtClean="0"/>
              <a:t>półnaturalnych </a:t>
            </a:r>
            <a:r>
              <a:rPr lang="pl-PL" dirty="0"/>
              <a:t>obszarów, która jest strategicznie planowana, projektowana i zarządzana w celu dostarczenia szerokiego wachlarza </a:t>
            </a:r>
            <a:r>
              <a:rPr lang="pl-PL" dirty="0">
                <a:hlinkClick r:id="rId2" tooltip="Usługi ekosystemowe"/>
              </a:rPr>
              <a:t>usług ekosystemowych</a:t>
            </a:r>
            <a:r>
              <a:rPr lang="pl-PL" dirty="0"/>
              <a:t> oraz ochrony </a:t>
            </a:r>
            <a:r>
              <a:rPr lang="pl-PL" dirty="0">
                <a:hlinkClick r:id="rId3" tooltip="Różnorodność biologiczna"/>
              </a:rPr>
              <a:t>różnorodności </a:t>
            </a:r>
            <a:r>
              <a:rPr lang="pl-PL" dirty="0" smtClean="0">
                <a:hlinkClick r:id="rId3" tooltip="Różnorodność biologiczna"/>
              </a:rPr>
              <a:t>biologicznej</a:t>
            </a:r>
            <a:endParaRPr lang="pl-PL" dirty="0" smtClean="0"/>
          </a:p>
          <a:p>
            <a:pPr>
              <a:buFont typeface="Wingdings" panose="05000000000000000000" pitchFamily="2" charset="2"/>
              <a:buChar char="§"/>
            </a:pPr>
            <a:r>
              <a:rPr lang="pl-PL" dirty="0" smtClean="0"/>
              <a:t>Zielona i niebieska  </a:t>
            </a:r>
            <a:r>
              <a:rPr lang="pl-PL" dirty="0"/>
              <a:t>infrastruktura może występować zarówno w miastach jak i na obszarach </a:t>
            </a:r>
            <a:r>
              <a:rPr lang="pl-PL" dirty="0" smtClean="0"/>
              <a:t>wiejskich: zadrzewienia i lasy, otwarte krajobrazy wiejskie, tereny rolnicze, parki, zieleńce, cmentarze, drogi polne, miedze, nieużytki, ścieżki  piesze, rowerowe, stawy, strumienie, rowy melioracyjne, jeziora, zbiorniki wodne, miejsca podmokłe, torfowiska, parki krajobrazowe, narodowe, obszary Natura 2000, obszary chronionego krajobrazu, użytki ekologiczne</a:t>
            </a:r>
          </a:p>
          <a:p>
            <a:endParaRPr lang="pl-PL" dirty="0" smtClean="0"/>
          </a:p>
          <a:p>
            <a:pPr>
              <a:buFont typeface="Wingdings" panose="05000000000000000000" pitchFamily="2" charset="2"/>
              <a:buChar char="Ø"/>
            </a:pPr>
            <a:endParaRPr lang="pl-PL" i="1" dirty="0"/>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144" y="4464753"/>
            <a:ext cx="3968000" cy="2232000"/>
          </a:xfrm>
          <a:prstGeom prst="rect">
            <a:avLst/>
          </a:prstGeom>
        </p:spPr>
      </p:pic>
      <p:pic>
        <p:nvPicPr>
          <p:cNvPr id="4" name="Obraz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02" y="4464753"/>
            <a:ext cx="3868117" cy="2178000"/>
          </a:xfrm>
          <a:prstGeom prst="rect">
            <a:avLst/>
          </a:prstGeom>
        </p:spPr>
      </p:pic>
    </p:spTree>
    <p:extLst>
      <p:ext uri="{BB962C8B-B14F-4D97-AF65-F5344CB8AC3E}">
        <p14:creationId xmlns:p14="http://schemas.microsoft.com/office/powerpoint/2010/main" val="239424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2986" y="202302"/>
            <a:ext cx="9592694" cy="560923"/>
          </a:xfrm>
        </p:spPr>
        <p:txBody>
          <a:bodyPr>
            <a:noAutofit/>
          </a:bodyPr>
          <a:lstStyle/>
          <a:p>
            <a:r>
              <a:rPr lang="pl-PL" sz="3600" b="1" dirty="0" smtClean="0"/>
              <a:t>Jakie są Pani/Pana zdaniem skutki zmian klimatu ?</a:t>
            </a:r>
            <a:endParaRPr lang="pl-PL" sz="3600" b="1" dirty="0"/>
          </a:p>
        </p:txBody>
      </p:sp>
      <p:sp>
        <p:nvSpPr>
          <p:cNvPr id="3" name="Symbol zastępczy zawartości 2"/>
          <p:cNvSpPr>
            <a:spLocks noGrp="1"/>
          </p:cNvSpPr>
          <p:nvPr>
            <p:ph idx="1"/>
          </p:nvPr>
        </p:nvSpPr>
        <p:spPr>
          <a:xfrm>
            <a:off x="1097280" y="1916482"/>
            <a:ext cx="10058400" cy="4142735"/>
          </a:xfrm>
        </p:spPr>
        <p:txBody>
          <a:bodyPr>
            <a:normAutofit/>
          </a:bodyPr>
          <a:lstStyle/>
          <a:p>
            <a:pPr marL="0" indent="0">
              <a:buNone/>
            </a:pPr>
            <a:endParaRPr lang="pl-PL" dirty="0" smtClean="0"/>
          </a:p>
          <a:p>
            <a:pPr>
              <a:buFont typeface="Wingdings" panose="05000000000000000000" pitchFamily="2" charset="2"/>
              <a:buChar char="Ø"/>
            </a:pPr>
            <a:endParaRPr lang="pl-PL" i="1" dirty="0"/>
          </a:p>
        </p:txBody>
      </p:sp>
      <p:graphicFrame>
        <p:nvGraphicFramePr>
          <p:cNvPr id="6" name="Wykres 5">
            <a:extLst>
              <a:ext uri="{FF2B5EF4-FFF2-40B4-BE49-F238E27FC236}">
                <a16:creationId xmlns:a16="http://schemas.microsoft.com/office/drawing/2014/main" xmlns="" id="{3C1E9503-B14F-7DB0-583B-D6DC5DB4EB9C}"/>
              </a:ext>
            </a:extLst>
          </p:cNvPr>
          <p:cNvGraphicFramePr/>
          <p:nvPr>
            <p:extLst>
              <p:ext uri="{D42A27DB-BD31-4B8C-83A1-F6EECF244321}">
                <p14:modId xmlns:p14="http://schemas.microsoft.com/office/powerpoint/2010/main" val="3407921250"/>
              </p:ext>
            </p:extLst>
          </p:nvPr>
        </p:nvGraphicFramePr>
        <p:xfrm>
          <a:off x="1097280" y="1011936"/>
          <a:ext cx="10058400" cy="5730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Czy uważa Pani/Pan </a:t>
            </a:r>
            <a:r>
              <a:rPr lang="pl-PL" sz="3200" dirty="0"/>
              <a:t>ż</a:t>
            </a:r>
            <a:r>
              <a:rPr lang="pl-PL" sz="3200" dirty="0" smtClean="0"/>
              <a:t>e mieszkańcy powinni mieć większą świadomość na temat skutków zmian klimatu i sposobów zapobiegania ?</a:t>
            </a:r>
            <a:endParaRPr lang="pl-PL" sz="3200" dirty="0"/>
          </a:p>
        </p:txBody>
      </p:sp>
      <p:sp>
        <p:nvSpPr>
          <p:cNvPr id="3" name="Symbol zastępczy zawartości 2"/>
          <p:cNvSpPr>
            <a:spLocks noGrp="1"/>
          </p:cNvSpPr>
          <p:nvPr>
            <p:ph idx="1"/>
          </p:nvPr>
        </p:nvSpPr>
        <p:spPr>
          <a:xfrm>
            <a:off x="1097280" y="1916482"/>
            <a:ext cx="10058400" cy="4142735"/>
          </a:xfrm>
        </p:spPr>
        <p:txBody>
          <a:bodyPr>
            <a:normAutofit/>
          </a:bodyPr>
          <a:lstStyle/>
          <a:p>
            <a:pPr marL="0" indent="0">
              <a:buNone/>
            </a:pPr>
            <a:endParaRPr lang="pl-PL" i="1" dirty="0"/>
          </a:p>
        </p:txBody>
      </p:sp>
      <p:graphicFrame>
        <p:nvGraphicFramePr>
          <p:cNvPr id="6" name="Wykres 5">
            <a:extLst>
              <a:ext uri="{FF2B5EF4-FFF2-40B4-BE49-F238E27FC236}">
                <a16:creationId xmlns:a16="http://schemas.microsoft.com/office/drawing/2014/main" xmlns="" id="{C26AC30F-A3C7-5F7F-44E1-81F574C0D080}"/>
              </a:ext>
            </a:extLst>
          </p:cNvPr>
          <p:cNvGraphicFramePr/>
          <p:nvPr>
            <p:extLst>
              <p:ext uri="{D42A27DB-BD31-4B8C-83A1-F6EECF244321}">
                <p14:modId xmlns:p14="http://schemas.microsoft.com/office/powerpoint/2010/main" val="568145726"/>
              </p:ext>
            </p:extLst>
          </p:nvPr>
        </p:nvGraphicFramePr>
        <p:xfrm>
          <a:off x="3595052" y="2130950"/>
          <a:ext cx="5062855" cy="3387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19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Czy spotkała się Pani/Pan z pojęciem zielona i niebieska infrastruktura </a:t>
            </a:r>
            <a:r>
              <a:rPr lang="pl-PL" dirty="0" smtClean="0"/>
              <a:t>?</a:t>
            </a:r>
            <a:endParaRPr lang="pl-PL" dirty="0"/>
          </a:p>
        </p:txBody>
      </p:sp>
      <p:sp>
        <p:nvSpPr>
          <p:cNvPr id="3" name="Symbol zastępczy zawartości 2"/>
          <p:cNvSpPr>
            <a:spLocks noGrp="1"/>
          </p:cNvSpPr>
          <p:nvPr>
            <p:ph idx="1"/>
          </p:nvPr>
        </p:nvSpPr>
        <p:spPr>
          <a:xfrm>
            <a:off x="1097280" y="1916482"/>
            <a:ext cx="10058400" cy="4142735"/>
          </a:xfrm>
        </p:spPr>
        <p:txBody>
          <a:bodyPr>
            <a:normAutofit/>
          </a:bodyPr>
          <a:lstStyle/>
          <a:p>
            <a:pPr marL="0" indent="0">
              <a:buNone/>
            </a:pPr>
            <a:r>
              <a:rPr lang="pl-PL" dirty="0" smtClean="0"/>
              <a:t> </a:t>
            </a:r>
          </a:p>
          <a:p>
            <a:pPr marL="0" indent="0">
              <a:buNone/>
            </a:pPr>
            <a:r>
              <a:rPr lang="pl-PL" dirty="0" smtClean="0"/>
              <a:t>Zielona infrastruktura                            Niebieska infrastruktura                           Pojęcia w mediach</a:t>
            </a:r>
            <a:endParaRPr lang="pl-PL" dirty="0"/>
          </a:p>
        </p:txBody>
      </p:sp>
      <p:graphicFrame>
        <p:nvGraphicFramePr>
          <p:cNvPr id="5" name="Wykres 4">
            <a:extLst>
              <a:ext uri="{FF2B5EF4-FFF2-40B4-BE49-F238E27FC236}">
                <a16:creationId xmlns:a16="http://schemas.microsoft.com/office/drawing/2014/main" xmlns="" id="{0EB08AFC-71E3-4D55-AC92-CBB12A7A19AE}"/>
              </a:ext>
            </a:extLst>
          </p:cNvPr>
          <p:cNvGraphicFramePr/>
          <p:nvPr>
            <p:extLst>
              <p:ext uri="{D42A27DB-BD31-4B8C-83A1-F6EECF244321}">
                <p14:modId xmlns:p14="http://schemas.microsoft.com/office/powerpoint/2010/main" val="1983020532"/>
              </p:ext>
            </p:extLst>
          </p:nvPr>
        </p:nvGraphicFramePr>
        <p:xfrm>
          <a:off x="4899024" y="2977117"/>
          <a:ext cx="2767049" cy="2519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Wykres 5">
            <a:extLst>
              <a:ext uri="{FF2B5EF4-FFF2-40B4-BE49-F238E27FC236}">
                <a16:creationId xmlns:a16="http://schemas.microsoft.com/office/drawing/2014/main" xmlns="" id="{D451F657-A1D8-42C5-B5BF-063B1B215EFC}"/>
              </a:ext>
            </a:extLst>
          </p:cNvPr>
          <p:cNvGraphicFramePr/>
          <p:nvPr>
            <p:extLst>
              <p:ext uri="{D42A27DB-BD31-4B8C-83A1-F6EECF244321}">
                <p14:modId xmlns:p14="http://schemas.microsoft.com/office/powerpoint/2010/main" val="957479266"/>
              </p:ext>
            </p:extLst>
          </p:nvPr>
        </p:nvGraphicFramePr>
        <p:xfrm>
          <a:off x="1097279" y="2977117"/>
          <a:ext cx="2762339" cy="2519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Wykres 6">
            <a:extLst>
              <a:ext uri="{FF2B5EF4-FFF2-40B4-BE49-F238E27FC236}">
                <a16:creationId xmlns:a16="http://schemas.microsoft.com/office/drawing/2014/main" xmlns="" id="{7485441F-FDEC-4194-3A74-BE069A3B2597}"/>
              </a:ext>
            </a:extLst>
          </p:cNvPr>
          <p:cNvGraphicFramePr/>
          <p:nvPr>
            <p:extLst>
              <p:ext uri="{D42A27DB-BD31-4B8C-83A1-F6EECF244321}">
                <p14:modId xmlns:p14="http://schemas.microsoft.com/office/powerpoint/2010/main" val="1643261492"/>
              </p:ext>
            </p:extLst>
          </p:nvPr>
        </p:nvGraphicFramePr>
        <p:xfrm>
          <a:off x="8920716" y="2977117"/>
          <a:ext cx="2780991" cy="2519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749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86604"/>
            <a:ext cx="10058400" cy="826580"/>
          </a:xfrm>
        </p:spPr>
        <p:txBody>
          <a:bodyPr>
            <a:normAutofit/>
          </a:bodyPr>
          <a:lstStyle/>
          <a:p>
            <a:r>
              <a:rPr lang="pl-PL" sz="3600" dirty="0" smtClean="0"/>
              <a:t>Zielono-niebieska infrastruktura przynosi wiele korzyści </a:t>
            </a:r>
            <a:endParaRPr lang="pl-PL" sz="3600" dirty="0"/>
          </a:p>
        </p:txBody>
      </p:sp>
      <p:sp>
        <p:nvSpPr>
          <p:cNvPr id="3" name="Symbol zastępczy zawartości 2"/>
          <p:cNvSpPr>
            <a:spLocks noGrp="1"/>
          </p:cNvSpPr>
          <p:nvPr>
            <p:ph idx="1"/>
          </p:nvPr>
        </p:nvSpPr>
        <p:spPr>
          <a:xfrm>
            <a:off x="1097280" y="1916482"/>
            <a:ext cx="10058400" cy="4142735"/>
          </a:xfrm>
        </p:spPr>
        <p:txBody>
          <a:bodyPr>
            <a:normAutofit/>
          </a:bodyPr>
          <a:lstStyle/>
          <a:p>
            <a:pPr marL="0" indent="0">
              <a:buNone/>
            </a:pPr>
            <a:endParaRPr lang="pl-PL" dirty="0" smtClean="0"/>
          </a:p>
          <a:p>
            <a:pPr>
              <a:buFont typeface="Wingdings" panose="05000000000000000000" pitchFamily="2" charset="2"/>
              <a:buChar char="Ø"/>
            </a:pPr>
            <a:endParaRPr lang="pl-PL" i="1" dirty="0"/>
          </a:p>
        </p:txBody>
      </p:sp>
      <p:graphicFrame>
        <p:nvGraphicFramePr>
          <p:cNvPr id="4" name="Wykres 3">
            <a:extLst>
              <a:ext uri="{FF2B5EF4-FFF2-40B4-BE49-F238E27FC236}">
                <a16:creationId xmlns:a16="http://schemas.microsoft.com/office/drawing/2014/main" xmlns="" id="{72A2BAB4-9017-0F06-9C6F-2BB74B398EDC}"/>
              </a:ext>
            </a:extLst>
          </p:cNvPr>
          <p:cNvGraphicFramePr/>
          <p:nvPr>
            <p:extLst>
              <p:ext uri="{D42A27DB-BD31-4B8C-83A1-F6EECF244321}">
                <p14:modId xmlns:p14="http://schemas.microsoft.com/office/powerpoint/2010/main" val="3815837105"/>
              </p:ext>
            </p:extLst>
          </p:nvPr>
        </p:nvGraphicFramePr>
        <p:xfrm>
          <a:off x="2392327" y="1318437"/>
          <a:ext cx="7347096" cy="5272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329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Zielona i niebieska infrastruktura </a:t>
            </a:r>
            <a:endParaRPr lang="pl-PL" dirty="0"/>
          </a:p>
        </p:txBody>
      </p:sp>
      <p:sp>
        <p:nvSpPr>
          <p:cNvPr id="3" name="Symbol zastępczy zawartości 2"/>
          <p:cNvSpPr>
            <a:spLocks noGrp="1"/>
          </p:cNvSpPr>
          <p:nvPr>
            <p:ph idx="1"/>
          </p:nvPr>
        </p:nvSpPr>
        <p:spPr>
          <a:xfrm>
            <a:off x="341905" y="2130950"/>
            <a:ext cx="11585051" cy="3928267"/>
          </a:xfrm>
        </p:spPr>
        <p:txBody>
          <a:bodyPr>
            <a:normAutofit/>
          </a:bodyPr>
          <a:lstStyle/>
          <a:p>
            <a:pPr marL="0" indent="0">
              <a:buNone/>
            </a:pPr>
            <a:r>
              <a:rPr lang="pl-PL" sz="1800" dirty="0" smtClean="0"/>
              <a:t>Jak ważne jest kształtowanie zielonej i niebieskiej infrastruktury         Gotowość do zaangażowania się w działania w okolicy  </a:t>
            </a:r>
          </a:p>
          <a:p>
            <a:pPr marL="0" indent="0">
              <a:buNone/>
            </a:pPr>
            <a:r>
              <a:rPr lang="pl-PL" sz="1800" dirty="0" smtClean="0"/>
              <a:t>                                                                                                                                                                                                                                                                               </a:t>
            </a:r>
            <a:endParaRPr lang="pl-PL" sz="1800" dirty="0"/>
          </a:p>
        </p:txBody>
      </p:sp>
      <p:graphicFrame>
        <p:nvGraphicFramePr>
          <p:cNvPr id="4" name="Wykres 3">
            <a:extLst>
              <a:ext uri="{FF2B5EF4-FFF2-40B4-BE49-F238E27FC236}">
                <a16:creationId xmlns:a16="http://schemas.microsoft.com/office/drawing/2014/main" xmlns="" id="{7068600A-B1A6-DE94-E93E-102355861293}"/>
              </a:ext>
            </a:extLst>
          </p:cNvPr>
          <p:cNvGraphicFramePr/>
          <p:nvPr>
            <p:extLst>
              <p:ext uri="{D42A27DB-BD31-4B8C-83A1-F6EECF244321}">
                <p14:modId xmlns:p14="http://schemas.microsoft.com/office/powerpoint/2010/main" val="634714872"/>
              </p:ext>
            </p:extLst>
          </p:nvPr>
        </p:nvGraphicFramePr>
        <p:xfrm>
          <a:off x="341906" y="3006545"/>
          <a:ext cx="5422900" cy="2225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xmlns="" id="{053105A1-2BAA-40E1-A45E-2958E965DC41}"/>
              </a:ext>
            </a:extLst>
          </p:cNvPr>
          <p:cNvGraphicFramePr/>
          <p:nvPr>
            <p:extLst>
              <p:ext uri="{D42A27DB-BD31-4B8C-83A1-F6EECF244321}">
                <p14:modId xmlns:p14="http://schemas.microsoft.com/office/powerpoint/2010/main" val="693892839"/>
              </p:ext>
            </p:extLst>
          </p:nvPr>
        </p:nvGraphicFramePr>
        <p:xfrm>
          <a:off x="6631388" y="3006544"/>
          <a:ext cx="5420663" cy="2225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731750"/>
      </p:ext>
    </p:extLst>
  </p:cSld>
  <p:clrMapOvr>
    <a:masterClrMapping/>
  </p:clrMapOvr>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11196</TotalTime>
  <Words>860</Words>
  <Application>Microsoft Office PowerPoint</Application>
  <PresentationFormat>Panoramiczny</PresentationFormat>
  <Paragraphs>148</Paragraphs>
  <Slides>17</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Arial</vt:lpstr>
      <vt:lpstr>Calibri</vt:lpstr>
      <vt:lpstr>Calibri Light</vt:lpstr>
      <vt:lpstr>Century Gothic</vt:lpstr>
      <vt:lpstr>DejaVu Sans</vt:lpstr>
      <vt:lpstr>Trebuchet MS</vt:lpstr>
      <vt:lpstr>Wingdings</vt:lpstr>
      <vt:lpstr>Retrospekcja</vt:lpstr>
      <vt:lpstr>Prezentacja programu PowerPoint</vt:lpstr>
      <vt:lpstr>Zmiany klimatu </vt:lpstr>
      <vt:lpstr>Badanie mieszkańców  </vt:lpstr>
      <vt:lpstr>Pojęcia - zielona i niebieska infrastruktura (BZI) </vt:lpstr>
      <vt:lpstr>Jakie są Pani/Pana zdaniem skutki zmian klimatu ?</vt:lpstr>
      <vt:lpstr>Czy uważa Pani/Pan że mieszkańcy powinni mieć większą świadomość na temat skutków zmian klimatu i sposobów zapobiegania ?</vt:lpstr>
      <vt:lpstr>Czy spotkała się Pani/Pan z pojęciem zielona i niebieska infrastruktura ?</vt:lpstr>
      <vt:lpstr>Zielono-niebieska infrastruktura przynosi wiele korzyści </vt:lpstr>
      <vt:lpstr>Zielona i niebieska infrastruktura </vt:lpstr>
      <vt:lpstr>Jakie elementy zielonej, niebieskiej infrastruktury wykorzystuje Pani/Pan w swoim ogrodzie, działce ?</vt:lpstr>
      <vt:lpstr>Wnioski i rekomendacje</vt:lpstr>
      <vt:lpstr>Wnioski i rekomendacje</vt:lpstr>
      <vt:lpstr>Prezentacja programu PowerPoint</vt:lpstr>
      <vt:lpstr>Tworzenie dobrego klimatu dla społecznej aktywności</vt:lpstr>
      <vt:lpstr> Zielono-niebieskie inicjatywy mieszkańców  dla klimatu </vt:lpstr>
      <vt:lpstr>Edukacja w zakresie adaptacji do zmian klimatu </vt:lpstr>
      <vt:lpstr>Dziękuję za uwagę</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Konferencja „Edukacja dla klimatu”</dc:title>
  <dc:creator>Irena KrukowskaSzopa</dc:creator>
  <cp:lastModifiedBy>Konto Microsoft</cp:lastModifiedBy>
  <cp:revision>467</cp:revision>
  <cp:lastPrinted>2022-09-21T09:56:52Z</cp:lastPrinted>
  <dcterms:created xsi:type="dcterms:W3CDTF">2014-09-29T12:28:07Z</dcterms:created>
  <dcterms:modified xsi:type="dcterms:W3CDTF">2022-09-21T09:57:01Z</dcterms:modified>
</cp:coreProperties>
</file>